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handoutMasterIdLst>
    <p:handoutMasterId r:id="rId82"/>
  </p:handoutMasterIdLst>
  <p:sldIdLst>
    <p:sldId id="256" r:id="rId2"/>
    <p:sldId id="917" r:id="rId3"/>
    <p:sldId id="583" r:id="rId4"/>
    <p:sldId id="584" r:id="rId5"/>
    <p:sldId id="832" r:id="rId6"/>
    <p:sldId id="839" r:id="rId7"/>
    <p:sldId id="848" r:id="rId8"/>
    <p:sldId id="585" r:id="rId9"/>
    <p:sldId id="840" r:id="rId10"/>
    <p:sldId id="841" r:id="rId11"/>
    <p:sldId id="845" r:id="rId12"/>
    <p:sldId id="866" r:id="rId13"/>
    <p:sldId id="842" r:id="rId14"/>
    <p:sldId id="844" r:id="rId15"/>
    <p:sldId id="843" r:id="rId16"/>
    <p:sldId id="846" r:id="rId17"/>
    <p:sldId id="847" r:id="rId18"/>
    <p:sldId id="849" r:id="rId19"/>
    <p:sldId id="850" r:id="rId20"/>
    <p:sldId id="851" r:id="rId21"/>
    <p:sldId id="853" r:id="rId22"/>
    <p:sldId id="852" r:id="rId23"/>
    <p:sldId id="854" r:id="rId24"/>
    <p:sldId id="855" r:id="rId25"/>
    <p:sldId id="856" r:id="rId26"/>
    <p:sldId id="857" r:id="rId27"/>
    <p:sldId id="858" r:id="rId28"/>
    <p:sldId id="859" r:id="rId29"/>
    <p:sldId id="862" r:id="rId30"/>
    <p:sldId id="913" r:id="rId31"/>
    <p:sldId id="863" r:id="rId32"/>
    <p:sldId id="864" r:id="rId33"/>
    <p:sldId id="861" r:id="rId34"/>
    <p:sldId id="860" r:id="rId35"/>
    <p:sldId id="914" r:id="rId36"/>
    <p:sldId id="915" r:id="rId37"/>
    <p:sldId id="916" r:id="rId38"/>
    <p:sldId id="920" r:id="rId39"/>
    <p:sldId id="919" r:id="rId40"/>
    <p:sldId id="927" r:id="rId41"/>
    <p:sldId id="949" r:id="rId42"/>
    <p:sldId id="982" r:id="rId43"/>
    <p:sldId id="867" r:id="rId44"/>
    <p:sldId id="960" r:id="rId45"/>
    <p:sldId id="918" r:id="rId46"/>
    <p:sldId id="921" r:id="rId47"/>
    <p:sldId id="923" r:id="rId48"/>
    <p:sldId id="922" r:id="rId49"/>
    <p:sldId id="924" r:id="rId50"/>
    <p:sldId id="869" r:id="rId51"/>
    <p:sldId id="871" r:id="rId52"/>
    <p:sldId id="926" r:id="rId53"/>
    <p:sldId id="925" r:id="rId54"/>
    <p:sldId id="930" r:id="rId55"/>
    <p:sldId id="931" r:id="rId56"/>
    <p:sldId id="932" r:id="rId57"/>
    <p:sldId id="938" r:id="rId58"/>
    <p:sldId id="939" r:id="rId59"/>
    <p:sldId id="933" r:id="rId60"/>
    <p:sldId id="936" r:id="rId61"/>
    <p:sldId id="937" r:id="rId62"/>
    <p:sldId id="957" r:id="rId63"/>
    <p:sldId id="934" r:id="rId64"/>
    <p:sldId id="940" r:id="rId65"/>
    <p:sldId id="942" r:id="rId66"/>
    <p:sldId id="943" r:id="rId67"/>
    <p:sldId id="947" r:id="rId68"/>
    <p:sldId id="944" r:id="rId69"/>
    <p:sldId id="946" r:id="rId70"/>
    <p:sldId id="945" r:id="rId71"/>
    <p:sldId id="948" r:id="rId72"/>
    <p:sldId id="951" r:id="rId73"/>
    <p:sldId id="950" r:id="rId74"/>
    <p:sldId id="952" r:id="rId75"/>
    <p:sldId id="955" r:id="rId76"/>
    <p:sldId id="954" r:id="rId77"/>
    <p:sldId id="956" r:id="rId78"/>
    <p:sldId id="958" r:id="rId79"/>
    <p:sldId id="98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1A]" id="{7588B8BA-9734-6E4B-B232-D5B6A55DDE64}">
          <p14:sldIdLst>
            <p14:sldId id="256"/>
            <p14:sldId id="917"/>
          </p14:sldIdLst>
        </p14:section>
        <p14:section name="Overview and Terminology [1B]" id="{C8C964B0-9030-3E42-851B-A13B8AF1C555}">
          <p14:sldIdLst>
            <p14:sldId id="583"/>
            <p14:sldId id="584"/>
            <p14:sldId id="832"/>
            <p14:sldId id="839"/>
            <p14:sldId id="848"/>
            <p14:sldId id="585"/>
            <p14:sldId id="840"/>
            <p14:sldId id="841"/>
            <p14:sldId id="845"/>
            <p14:sldId id="866"/>
            <p14:sldId id="842"/>
            <p14:sldId id="844"/>
            <p14:sldId id="843"/>
            <p14:sldId id="846"/>
            <p14:sldId id="847"/>
            <p14:sldId id="849"/>
            <p14:sldId id="850"/>
          </p14:sldIdLst>
        </p14:section>
        <p14:section name="Anatomy of NN [1C]" id="{0F53FF82-DA15-B14D-9314-735564A9CE74}">
          <p14:sldIdLst>
            <p14:sldId id="851"/>
            <p14:sldId id="853"/>
            <p14:sldId id="852"/>
            <p14:sldId id="854"/>
            <p14:sldId id="855"/>
            <p14:sldId id="856"/>
            <p14:sldId id="857"/>
            <p14:sldId id="858"/>
            <p14:sldId id="859"/>
            <p14:sldId id="862"/>
            <p14:sldId id="913"/>
            <p14:sldId id="863"/>
            <p14:sldId id="864"/>
            <p14:sldId id="861"/>
            <p14:sldId id="860"/>
            <p14:sldId id="914"/>
            <p14:sldId id="915"/>
            <p14:sldId id="916"/>
            <p14:sldId id="920"/>
            <p14:sldId id="919"/>
            <p14:sldId id="927"/>
            <p14:sldId id="949"/>
            <p14:sldId id="982"/>
          </p14:sldIdLst>
        </p14:section>
        <p14:section name="Forward Propagation [1D]" id="{EDFB0089-23EB-5E41-BF26-D21320A8FA64}">
          <p14:sldIdLst>
            <p14:sldId id="867"/>
            <p14:sldId id="960"/>
            <p14:sldId id="918"/>
            <p14:sldId id="921"/>
            <p14:sldId id="923"/>
            <p14:sldId id="922"/>
            <p14:sldId id="924"/>
            <p14:sldId id="869"/>
            <p14:sldId id="871"/>
            <p14:sldId id="926"/>
            <p14:sldId id="925"/>
            <p14:sldId id="930"/>
            <p14:sldId id="931"/>
            <p14:sldId id="932"/>
            <p14:sldId id="938"/>
            <p14:sldId id="939"/>
            <p14:sldId id="933"/>
            <p14:sldId id="936"/>
            <p14:sldId id="937"/>
            <p14:sldId id="957"/>
            <p14:sldId id="934"/>
            <p14:sldId id="940"/>
            <p14:sldId id="942"/>
            <p14:sldId id="943"/>
            <p14:sldId id="947"/>
            <p14:sldId id="944"/>
            <p14:sldId id="946"/>
            <p14:sldId id="945"/>
            <p14:sldId id="948"/>
            <p14:sldId id="951"/>
            <p14:sldId id="950"/>
            <p14:sldId id="952"/>
            <p14:sldId id="955"/>
            <p14:sldId id="954"/>
            <p14:sldId id="956"/>
            <p14:sldId id="958"/>
            <p14:sldId id="9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B050"/>
    <a:srgbClr val="97FFFF"/>
    <a:srgbClr val="1A1A1A"/>
    <a:srgbClr val="8B3A62"/>
    <a:srgbClr val="F7F7F7"/>
    <a:srgbClr val="7A378B"/>
    <a:srgbClr val="EE7942"/>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8" autoAdjust="0"/>
    <p:restoredTop sz="82194" autoAdjust="0"/>
  </p:normalViewPr>
  <p:slideViewPr>
    <p:cSldViewPr snapToGrid="0">
      <p:cViewPr varScale="1">
        <p:scale>
          <a:sx n="88" d="100"/>
          <a:sy n="88" d="100"/>
        </p:scale>
        <p:origin x="1336" y="176"/>
      </p:cViewPr>
      <p:guideLst>
        <p:guide orient="horz" pos="2160"/>
        <p:guide pos="3840"/>
      </p:guideLst>
    </p:cSldViewPr>
  </p:slideViewPr>
  <p:outlineViewPr>
    <p:cViewPr>
      <p:scale>
        <a:sx n="33" d="100"/>
        <a:sy n="33" d="100"/>
      </p:scale>
      <p:origin x="0" y="-3368"/>
    </p:cViewPr>
  </p:outlineViewPr>
  <p:notesTextViewPr>
    <p:cViewPr>
      <p:scale>
        <a:sx n="100" d="100"/>
        <a:sy n="100" d="100"/>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12/6/22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22</a:t>
            </a:fld>
            <a:endParaRPr lang="en-US"/>
          </a:p>
        </p:txBody>
      </p:sp>
    </p:spTree>
    <p:extLst>
      <p:ext uri="{BB962C8B-B14F-4D97-AF65-F5344CB8AC3E}">
        <p14:creationId xmlns:p14="http://schemas.microsoft.com/office/powerpoint/2010/main" val="1422152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243479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292222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37</a:t>
            </a:fld>
            <a:endParaRPr lang="en-US"/>
          </a:p>
        </p:txBody>
      </p:sp>
    </p:spTree>
    <p:extLst>
      <p:ext uri="{BB962C8B-B14F-4D97-AF65-F5344CB8AC3E}">
        <p14:creationId xmlns:p14="http://schemas.microsoft.com/office/powerpoint/2010/main" val="147003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93561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43</a:t>
            </a:fld>
            <a:endParaRPr lang="en-US"/>
          </a:p>
        </p:txBody>
      </p:sp>
    </p:spTree>
    <p:extLst>
      <p:ext uri="{BB962C8B-B14F-4D97-AF65-F5344CB8AC3E}">
        <p14:creationId xmlns:p14="http://schemas.microsoft.com/office/powerpoint/2010/main" val="3408280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213301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686486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48</a:t>
            </a:fld>
            <a:endParaRPr lang="en-US"/>
          </a:p>
        </p:txBody>
      </p:sp>
    </p:spTree>
    <p:extLst>
      <p:ext uri="{BB962C8B-B14F-4D97-AF65-F5344CB8AC3E}">
        <p14:creationId xmlns:p14="http://schemas.microsoft.com/office/powerpoint/2010/main" val="25536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49</a:t>
            </a:fld>
            <a:endParaRPr lang="en-US"/>
          </a:p>
        </p:txBody>
      </p:sp>
    </p:spTree>
    <p:extLst>
      <p:ext uri="{BB962C8B-B14F-4D97-AF65-F5344CB8AC3E}">
        <p14:creationId xmlns:p14="http://schemas.microsoft.com/office/powerpoint/2010/main" val="897897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50</a:t>
            </a:fld>
            <a:endParaRPr lang="en-US"/>
          </a:p>
        </p:txBody>
      </p:sp>
    </p:spTree>
    <p:extLst>
      <p:ext uri="{BB962C8B-B14F-4D97-AF65-F5344CB8AC3E}">
        <p14:creationId xmlns:p14="http://schemas.microsoft.com/office/powerpoint/2010/main" val="1167389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w_{hidden}=\left[\begin{matrix}0.102 &amp; 0.323 &amp; 0.626\\0.733 &amp; 0.054 &amp; 0.49\\0.952 &amp; 0.635 &amp; 0.001\end{matrix}\right]</a:t>
            </a:r>
          </a:p>
          <a:p>
            <a:endParaRPr lang="en-US" dirty="0"/>
          </a:p>
          <a:p>
            <a:r>
              <a:rPr lang="en-US" dirty="0"/>
              <a:t>w_{output}=\left[\begin{matrix}0.309 &amp; 0.662 &amp; 0.007\end{matrix}\right]</a:t>
            </a:r>
          </a:p>
          <a:p>
            <a:endParaRPr lang="en-US" dirty="0"/>
          </a:p>
          <a:p>
            <a:r>
              <a:rPr lang="en-US" dirty="0"/>
              <a:t>b_{hidden}=</a:t>
            </a:r>
            <a:r>
              <a:rPr lang="en-US" b="0" i="0" u="none" strike="noStrike" dirty="0">
                <a:solidFill>
                  <a:srgbClr val="212121"/>
                </a:solidFill>
                <a:effectLst/>
                <a:latin typeface="Courier New" panose="02070309020205020404" pitchFamily="49" charset="0"/>
              </a:rPr>
              <a:t>\left[\begin{matrix}0.604\\0.684\\0.837\end{matrix}\right]</a:t>
            </a:r>
          </a:p>
          <a:p>
            <a:endParaRPr lang="en-US" dirty="0"/>
          </a:p>
          <a:p>
            <a:r>
              <a:rPr lang="en-US" dirty="0"/>
              <a:t>b_{output}=\left[\begin{matrix}0.06\end{matrix}\right]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51</a:t>
            </a:fld>
            <a:endParaRPr lang="en-US"/>
          </a:p>
        </p:txBody>
      </p:sp>
    </p:spTree>
    <p:extLst>
      <p:ext uri="{BB962C8B-B14F-4D97-AF65-F5344CB8AC3E}">
        <p14:creationId xmlns:p14="http://schemas.microsoft.com/office/powerpoint/2010/main" val="47313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w_{hidden}=\left[\begin{matrix}0.102 &amp; 0.323 &amp; 0.626\\0.733 &amp; 0.054 &amp; 0.49\\0.952 &amp; 0.635 &amp; 0.001\end{matrix}\right]</a:t>
            </a:r>
          </a:p>
          <a:p>
            <a:endParaRPr lang="en-US" dirty="0"/>
          </a:p>
          <a:p>
            <a:r>
              <a:rPr lang="en-US" dirty="0"/>
              <a:t>w_{output}=\left[\begin{matrix}0.309 &amp; 0.662 &amp; 0.007\end{matrix}\right]</a:t>
            </a:r>
          </a:p>
          <a:p>
            <a:endParaRPr lang="en-US" dirty="0"/>
          </a:p>
          <a:p>
            <a:r>
              <a:rPr lang="en-US" dirty="0"/>
              <a:t>b_{hidden}=</a:t>
            </a:r>
            <a:r>
              <a:rPr lang="en-US" b="0" i="0" u="none" strike="noStrike" dirty="0">
                <a:solidFill>
                  <a:srgbClr val="212121"/>
                </a:solidFill>
                <a:effectLst/>
                <a:latin typeface="Courier New" panose="02070309020205020404" pitchFamily="49" charset="0"/>
              </a:rPr>
              <a:t>\left[\begin{matrix}0.604\\0.684\\0.837\end{matrix}\right]</a:t>
            </a:r>
          </a:p>
          <a:p>
            <a:endParaRPr lang="en-US" dirty="0"/>
          </a:p>
          <a:p>
            <a:r>
              <a:rPr lang="en-US" dirty="0"/>
              <a:t>b_{output}=\left[\begin{matrix}0.06\end{matrix}\right]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52</a:t>
            </a:fld>
            <a:endParaRPr lang="en-US"/>
          </a:p>
        </p:txBody>
      </p:sp>
    </p:spTree>
    <p:extLst>
      <p:ext uri="{BB962C8B-B14F-4D97-AF65-F5344CB8AC3E}">
        <p14:creationId xmlns:p14="http://schemas.microsoft.com/office/powerpoint/2010/main" val="1093806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w_{hidden}=\left[\begin{matrix}0.102 &amp; 0.323 &amp; 0.626\\0.733 &amp; 0.054 &amp; 0.49\\0.952 &amp; 0.635 &amp; 0.001\end{matrix}\right]</a:t>
            </a:r>
          </a:p>
          <a:p>
            <a:endParaRPr lang="en-US" dirty="0"/>
          </a:p>
          <a:p>
            <a:r>
              <a:rPr lang="en-US" dirty="0"/>
              <a:t>w_{output}=\left[\begin{matrix}0.309 &amp; 0.662 &amp; 0.007\end{matrix}\right]</a:t>
            </a:r>
          </a:p>
          <a:p>
            <a:endParaRPr lang="en-US" dirty="0"/>
          </a:p>
          <a:p>
            <a:r>
              <a:rPr lang="en-US" dirty="0"/>
              <a:t>b_{hidden}=</a:t>
            </a:r>
            <a:r>
              <a:rPr lang="en-US" b="0" i="0" u="none" strike="noStrike" dirty="0">
                <a:solidFill>
                  <a:srgbClr val="212121"/>
                </a:solidFill>
                <a:effectLst/>
                <a:latin typeface="Courier New" panose="02070309020205020404" pitchFamily="49" charset="0"/>
              </a:rPr>
              <a:t>\left[\begin{matrix}0.604\\0.684\\0.837\end{matrix}\right]</a:t>
            </a:r>
          </a:p>
          <a:p>
            <a:endParaRPr lang="en-US" dirty="0"/>
          </a:p>
          <a:p>
            <a:r>
              <a:rPr lang="en-US" dirty="0"/>
              <a:t>b_{output}=\left[\begin{matrix}0.06\end{matrix}\right]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53</a:t>
            </a:fld>
            <a:endParaRPr lang="en-US"/>
          </a:p>
        </p:txBody>
      </p:sp>
    </p:spTree>
    <p:extLst>
      <p:ext uri="{BB962C8B-B14F-4D97-AF65-F5344CB8AC3E}">
        <p14:creationId xmlns:p14="http://schemas.microsoft.com/office/powerpoint/2010/main" val="4131647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ourier New" panose="02070309020205020404" pitchFamily="49" charset="0"/>
              </a:rPr>
              <a:t>\left[\begin{matrix}255 &amp; 255 &amp; 102\\205 &amp; 91 &amp; 69\\128 &amp; 128 &amp; 128\end{matrix}\right] </a:t>
            </a:r>
          </a:p>
          <a:p>
            <a:endParaRPr lang="en-US" b="0" i="0" u="none" strike="noStrike" dirty="0">
              <a:solidFill>
                <a:srgbClr val="212121"/>
              </a:solidFill>
              <a:effectLst/>
              <a:latin typeface="Courier New" panose="02070309020205020404" pitchFamily="49" charset="0"/>
            </a:endParaRPr>
          </a:p>
          <a:p>
            <a:r>
              <a:rPr lang="en-US" b="0" i="0" u="none" strike="noStrike" dirty="0">
                <a:solidFill>
                  <a:srgbClr val="212121"/>
                </a:solidFill>
                <a:effectLst/>
                <a:latin typeface="Courier New" panose="02070309020205020404" pitchFamily="49" charset="0"/>
              </a:rPr>
              <a:t>\left[\begin{matrix}1\\0\\1\end{matrix}\right]</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54</a:t>
            </a:fld>
            <a:endParaRPr lang="en-US"/>
          </a:p>
        </p:txBody>
      </p:sp>
    </p:spTree>
    <p:extLst>
      <p:ext uri="{BB962C8B-B14F-4D97-AF65-F5344CB8AC3E}">
        <p14:creationId xmlns:p14="http://schemas.microsoft.com/office/powerpoint/2010/main" val="1295623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ourier New" panose="02070309020205020404" pitchFamily="49" charset="0"/>
              </a:rPr>
              <a:t>X = \left[\begin{matrix}238 &amp; 121 &amp; 66\\122 &amp; 55 &amp; 139\\247 &amp; 247 &amp; 247\\...&amp;...&amp;...\\139 &amp; 58 &amp; 98\\26 &amp; 26 &amp; 26\\151 &amp; 255 &amp; 255\end{matrix}\right]</a:t>
            </a:r>
          </a:p>
          <a:p>
            <a:endParaRPr lang="en-US" b="0" i="0" u="none" strike="noStrike" dirty="0">
              <a:solidFill>
                <a:srgbClr val="212121"/>
              </a:solidFill>
              <a:effectLst/>
              <a:latin typeface="Courier New" panose="02070309020205020404" pitchFamily="49" charset="0"/>
            </a:endParaRPr>
          </a:p>
          <a:p>
            <a:r>
              <a:rPr lang="en-US" b="0" i="0" u="none" strike="noStrike" dirty="0">
                <a:solidFill>
                  <a:srgbClr val="212121"/>
                </a:solidFill>
                <a:effectLst/>
                <a:latin typeface="Courier New" panose="02070309020205020404" pitchFamily="49" charset="0"/>
              </a:rPr>
              <a:t>\left[\begin{matrix}1\\0\\1\end{matrix}\right]</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a:p>
        </p:txBody>
      </p:sp>
    </p:spTree>
    <p:extLst>
      <p:ext uri="{BB962C8B-B14F-4D97-AF65-F5344CB8AC3E}">
        <p14:creationId xmlns:p14="http://schemas.microsoft.com/office/powerpoint/2010/main" val="3157607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ourier New" panose="02070309020205020404" pitchFamily="49" charset="0"/>
              </a:rPr>
              <a:t>\left[\begin{matrix}255 &amp; 255 &amp; 102\\205 &amp; 91 &amp; 69\\128 &amp; 128 &amp; 128\end{matrix}\right] </a:t>
            </a:r>
          </a:p>
          <a:p>
            <a:endParaRPr lang="en-US" b="0" i="0" u="none" strike="noStrike" dirty="0">
              <a:solidFill>
                <a:srgbClr val="212121"/>
              </a:solidFill>
              <a:effectLst/>
              <a:latin typeface="Courier New" panose="02070309020205020404" pitchFamily="49" charset="0"/>
            </a:endParaRPr>
          </a:p>
          <a:p>
            <a:r>
              <a:rPr lang="en-US" b="0" i="0" u="none" strike="noStrike" dirty="0">
                <a:solidFill>
                  <a:srgbClr val="212121"/>
                </a:solidFill>
                <a:effectLst/>
                <a:latin typeface="Courier New" panose="02070309020205020404" pitchFamily="49" charset="0"/>
              </a:rPr>
              <a:t>\left[\begin{matrix}1\\0\\1\end{matrix}\right]</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3020654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\left[\begin{matrix}(0.102)(.93) + (0.323)(.47) + (0.626)(.26) \\(0.733)(.93) + (0.054) (.47) + (0.49)(.26) \\(0.952)(.93) + (0.635)(.47) + (0.001) (.26)\end{matrix}\right]</a:t>
            </a:r>
          </a:p>
          <a:p>
            <a:endParaRPr lang="en-US" dirty="0"/>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3696354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\left[\begin{matrix}(0.102)(.93) + (0.323)(.47) + (0.626)(.26) \\(0.733)(.93) + (0.054) (.47) + (0.49)(.26) \\(0.952)(.93) + (0.635)(.47) + (0.001) (.26)\end{matrix}\right]</a:t>
            </a:r>
          </a:p>
          <a:p>
            <a:endParaRPr lang="en-US" dirty="0"/>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58</a:t>
            </a:fld>
            <a:endParaRPr lang="en-US"/>
          </a:p>
        </p:txBody>
      </p:sp>
    </p:spTree>
    <p:extLst>
      <p:ext uri="{BB962C8B-B14F-4D97-AF65-F5344CB8AC3E}">
        <p14:creationId xmlns:p14="http://schemas.microsoft.com/office/powerpoint/2010/main" val="3374346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\left[\begin{matrix}(0.102)(.93) + (0.323)(.47) + (0.626)(.26) \\(0.733)(.93) + (0.054) (.47) + (0.49)(.26) \\(0.952)(.93) + (0.635)(.47) + (0.001) (.26)\end{matrix}\right]</a:t>
            </a:r>
          </a:p>
          <a:p>
            <a:endParaRPr lang="en-US" dirty="0"/>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59</a:t>
            </a:fld>
            <a:endParaRPr lang="en-US"/>
          </a:p>
        </p:txBody>
      </p:sp>
    </p:spTree>
    <p:extLst>
      <p:ext uri="{BB962C8B-B14F-4D97-AF65-F5344CB8AC3E}">
        <p14:creationId xmlns:p14="http://schemas.microsoft.com/office/powerpoint/2010/main" val="2277848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582498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\left[\begin{matrix}(0.102)(.93) + (0.323)(.47) + (0.626)(.26) \\(0.733)(.93) + (0.054) (.47) + (0.49)(.26) \\(0.952)(.93) + (0.635)(.47) + (0.001) (.26)\end{matrix}\right]</a:t>
            </a:r>
          </a:p>
          <a:p>
            <a:endParaRPr lang="en-US" dirty="0"/>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60</a:t>
            </a:fld>
            <a:endParaRPr lang="en-US"/>
          </a:p>
        </p:txBody>
      </p:sp>
    </p:spTree>
    <p:extLst>
      <p:ext uri="{BB962C8B-B14F-4D97-AF65-F5344CB8AC3E}">
        <p14:creationId xmlns:p14="http://schemas.microsoft.com/office/powerpoint/2010/main" val="1480417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\left[\begin{matrix}(0.102)(.93) + (0.323)(.47) + (0.626)(.26) \\(0.733)(.93) + (0.054) (.47) + (0.49)(.26) \\(0.952)(.93) + (0.635)(.47) + (0.001) (.26)\end{matrix}\right]</a:t>
            </a:r>
          </a:p>
          <a:p>
            <a:endParaRPr lang="en-US" dirty="0"/>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268831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\left[\begin{matrix}(0.102)(.93) + (0.323)(.47) + (0.626)(.26) \\(0.733)(.93) + (0.054) (.47) + (0.49)(.26) \\(0.952)(.93) + (0.635)(.47) + (0.001) (.26)\end{matrix}\right]</a:t>
            </a:r>
          </a:p>
          <a:p>
            <a:endParaRPr lang="en-US" dirty="0"/>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47177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2296058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64</a:t>
            </a:fld>
            <a:endParaRPr lang="en-US"/>
          </a:p>
        </p:txBody>
      </p:sp>
    </p:spTree>
    <p:extLst>
      <p:ext uri="{BB962C8B-B14F-4D97-AF65-F5344CB8AC3E}">
        <p14:creationId xmlns:p14="http://schemas.microsoft.com/office/powerpoint/2010/main" val="3805894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A_1 = \left[\begin{matrix}0.63243\\1.30647\\1.95207\end{matrix}\right]</a:t>
            </a:r>
          </a:p>
          <a:p>
            <a:r>
              <a:rPr lang="en-US" dirty="0"/>
              <a:t> \times \left[\begin{matrix}0.63243 &gt; 0 \\1.30647 &gt; 0 \\1.95207 &gt; 0 \end{matrix}\right]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2426318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A_1 = \left[\begin{matrix}0.63243\\1.30647\\1.95207\end{matrix}\right]</a:t>
            </a:r>
          </a:p>
          <a:p>
            <a:r>
              <a:rPr lang="en-US" dirty="0"/>
              <a:t> \times \left[\begin{matrix}0.63243 &gt; 0 \\1.30647 &gt; 0 \\1.95207 &gt; 0 \end{matrix}\right]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68</a:t>
            </a:fld>
            <a:endParaRPr lang="en-US"/>
          </a:p>
        </p:txBody>
      </p:sp>
    </p:spTree>
    <p:extLst>
      <p:ext uri="{BB962C8B-B14F-4D97-AF65-F5344CB8AC3E}">
        <p14:creationId xmlns:p14="http://schemas.microsoft.com/office/powerpoint/2010/main" val="3212303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A_1 = \left[\begin{matrix}0.63243\\1.30647\\1.95207\end{matrix}\right]</a:t>
            </a:r>
          </a:p>
          <a:p>
            <a:r>
              <a:rPr lang="en-US" dirty="0"/>
              <a:t> \times \left[\begin{matrix}0.63243 &gt; 0 \\1.30647 &gt; 0 \\1.95207 &gt; 0 \end{matrix}\right]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165925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A_1 = \left[\begin{matrix}0.63243\\1.30647\\1.95207\end{matrix}\right]</a:t>
            </a:r>
          </a:p>
          <a:p>
            <a:r>
              <a:rPr lang="en-US" dirty="0"/>
              <a:t> \times \left[\begin{matrix}0.63243 &gt; 0 \\1.30647 &gt; 0 \\1.95207 &gt; 0 \end{matrix}\right]</a:t>
            </a:r>
          </a:p>
          <a:p>
            <a:endParaRPr lang="en-US" dirty="0"/>
          </a:p>
          <a:p>
            <a:r>
              <a:rPr lang="en-US" dirty="0"/>
              <a:t>A_1 = \left[\begin{matrix}0.63243 \times 1 \\1.30647\times 1\\1.95207\times 1\end{matrix}\right]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1256924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3140372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1496727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2996212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939548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25514664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75</a:t>
            </a:fld>
            <a:endParaRPr lang="en-US"/>
          </a:p>
        </p:txBody>
      </p:sp>
    </p:spTree>
    <p:extLst>
      <p:ext uri="{BB962C8B-B14F-4D97-AF65-F5344CB8AC3E}">
        <p14:creationId xmlns:p14="http://schemas.microsoft.com/office/powerpoint/2010/main" val="2916566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358420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4029754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739177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12</a:t>
            </a:fld>
            <a:endParaRPr lang="en-US"/>
          </a:p>
        </p:txBody>
      </p:sp>
    </p:spTree>
    <p:extLst>
      <p:ext uri="{BB962C8B-B14F-4D97-AF65-F5344CB8AC3E}">
        <p14:creationId xmlns:p14="http://schemas.microsoft.com/office/powerpoint/2010/main" val="62388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115211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420971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12/6/22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12/6/22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asus.com/Phone/ZenFone-5-ZE620K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0.png"/><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hyperlink" Target="https://www.desmos.com/calculator/jwjn5rwfy6"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svg"/></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6.sv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8.sv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80.sv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83.sv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zhanghanduo.github.io/post/yolo1/"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93.png"/><Relationship Id="rId3" Type="http://schemas.openxmlformats.org/officeDocument/2006/relationships/image" Target="../media/image75.png"/><Relationship Id="rId7" Type="http://schemas.openxmlformats.org/officeDocument/2006/relationships/image" Target="../media/image77.png"/><Relationship Id="rId12" Type="http://schemas.openxmlformats.org/officeDocument/2006/relationships/image" Target="../media/image73.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image" Target="../media/image72.png"/><Relationship Id="rId5" Type="http://schemas.openxmlformats.org/officeDocument/2006/relationships/image" Target="../media/image79.png"/><Relationship Id="rId10" Type="http://schemas.openxmlformats.org/officeDocument/2006/relationships/image" Target="../media/image83.svg"/><Relationship Id="rId4" Type="http://schemas.openxmlformats.org/officeDocument/2006/relationships/image" Target="../media/image76.svg"/><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72.png"/><Relationship Id="rId3" Type="http://schemas.openxmlformats.org/officeDocument/2006/relationships/image" Target="../media/image85.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6.svg"/><Relationship Id="rId9" Type="http://schemas.openxmlformats.org/officeDocument/2006/relationships/image" Target="../media/image92.png"/><Relationship Id="rId14" Type="http://schemas.openxmlformats.org/officeDocument/2006/relationships/image" Target="../media/image73.svg"/></Relationships>
</file>

<file path=ppt/slides/_rels/slide52.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72.png"/><Relationship Id="rId3" Type="http://schemas.openxmlformats.org/officeDocument/2006/relationships/image" Target="../media/image85.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6.svg"/><Relationship Id="rId9" Type="http://schemas.openxmlformats.org/officeDocument/2006/relationships/image" Target="../media/image92.png"/><Relationship Id="rId14" Type="http://schemas.openxmlformats.org/officeDocument/2006/relationships/image" Target="../media/image73.svg"/></Relationships>
</file>

<file path=ppt/slides/_rels/slide53.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72.png"/><Relationship Id="rId3" Type="http://schemas.openxmlformats.org/officeDocument/2006/relationships/image" Target="../media/image85.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6.svg"/><Relationship Id="rId9" Type="http://schemas.openxmlformats.org/officeDocument/2006/relationships/image" Target="../media/image92.png"/><Relationship Id="rId14" Type="http://schemas.openxmlformats.org/officeDocument/2006/relationships/image" Target="../media/image73.sv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101.sv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104.sv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6.sv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59.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3.svg"/><Relationship Id="rId4" Type="http://schemas.openxmlformats.org/officeDocument/2006/relationships/image" Target="../media/image106.svg"/><Relationship Id="rId9" Type="http://schemas.openxmlformats.org/officeDocument/2006/relationships/image" Target="../media/image11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3.svg"/><Relationship Id="rId4" Type="http://schemas.openxmlformats.org/officeDocument/2006/relationships/image" Target="../media/image106.svg"/><Relationship Id="rId9" Type="http://schemas.openxmlformats.org/officeDocument/2006/relationships/image" Target="../media/image112.png"/></Relationships>
</file>

<file path=ppt/slides/_rels/slide61.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3.svg"/><Relationship Id="rId4" Type="http://schemas.openxmlformats.org/officeDocument/2006/relationships/image" Target="../media/image106.svg"/><Relationship Id="rId9" Type="http://schemas.openxmlformats.org/officeDocument/2006/relationships/image" Target="../media/image1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3.svg"/><Relationship Id="rId4" Type="http://schemas.openxmlformats.org/officeDocument/2006/relationships/image" Target="../media/image106.svg"/><Relationship Id="rId9" Type="http://schemas.openxmlformats.org/officeDocument/2006/relationships/image" Target="../media/image112.png"/></Relationships>
</file>

<file path=ppt/slides/_rels/slide63.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13.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7.svg"/><Relationship Id="rId11" Type="http://schemas.openxmlformats.org/officeDocument/2006/relationships/image" Target="../media/image11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 Id="rId14" Type="http://schemas.openxmlformats.org/officeDocument/2006/relationships/image" Target="../media/image123.svg"/></Relationships>
</file>

<file path=ppt/slides/_rels/slide64.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24.png"/><Relationship Id="rId3" Type="http://schemas.openxmlformats.org/officeDocument/2006/relationships/image" Target="../media/image105.png"/><Relationship Id="rId7" Type="http://schemas.openxmlformats.org/officeDocument/2006/relationships/image" Target="../media/image110.png"/><Relationship Id="rId12" Type="http://schemas.openxmlformats.org/officeDocument/2006/relationships/image" Target="../media/image123.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8.svg"/><Relationship Id="rId11" Type="http://schemas.openxmlformats.org/officeDocument/2006/relationships/image" Target="../media/image122.png"/><Relationship Id="rId5" Type="http://schemas.openxmlformats.org/officeDocument/2006/relationships/image" Target="../media/image107.png"/><Relationship Id="rId15" Type="http://schemas.openxmlformats.org/officeDocument/2006/relationships/image" Target="../media/image126.png"/><Relationship Id="rId10" Type="http://schemas.openxmlformats.org/officeDocument/2006/relationships/image" Target="../media/image121.svg"/><Relationship Id="rId4" Type="http://schemas.openxmlformats.org/officeDocument/2006/relationships/image" Target="../media/image106.svg"/><Relationship Id="rId9" Type="http://schemas.openxmlformats.org/officeDocument/2006/relationships/image" Target="../media/image120.png"/><Relationship Id="rId14" Type="http://schemas.openxmlformats.org/officeDocument/2006/relationships/image" Target="../media/image125.svg"/></Relationships>
</file>

<file path=ppt/slides/_rels/slide65.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7.png"/><Relationship Id="rId7" Type="http://schemas.openxmlformats.org/officeDocument/2006/relationships/image" Target="../media/image13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 Id="rId9" Type="http://schemas.openxmlformats.org/officeDocument/2006/relationships/image" Target="../media/image137.png"/></Relationships>
</file>

<file path=ppt/slides/_rels/slide68.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27.png"/><Relationship Id="rId7"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 Id="rId9" Type="http://schemas.openxmlformats.org/officeDocument/2006/relationships/image" Target="../media/image140.png"/></Relationships>
</file>

<file path=ppt/slides/_rels/slide69.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27.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 Id="rId9"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I39sxwYKlE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27.png"/><Relationship Id="rId7" Type="http://schemas.openxmlformats.org/officeDocument/2006/relationships/image" Target="../media/image130.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42.svg"/><Relationship Id="rId5" Type="http://schemas.openxmlformats.org/officeDocument/2006/relationships/image" Target="../media/image140.png"/><Relationship Id="rId10" Type="http://schemas.openxmlformats.org/officeDocument/2006/relationships/image" Target="../media/image141.png"/><Relationship Id="rId4" Type="http://schemas.openxmlformats.org/officeDocument/2006/relationships/image" Target="../media/image128.svg"/><Relationship Id="rId9" Type="http://schemas.openxmlformats.org/officeDocument/2006/relationships/image" Target="../media/image140.sv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4.svg"/></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6.sv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8.png"/><Relationship Id="rId4" Type="http://schemas.openxmlformats.org/officeDocument/2006/relationships/image" Target="../media/image144.svg"/></Relationships>
</file>

<file path=ppt/slides/_rels/slide7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8.png"/><Relationship Id="rId4" Type="http://schemas.openxmlformats.org/officeDocument/2006/relationships/image" Target="../media/image144.svg"/><Relationship Id="rId9" Type="http://schemas.openxmlformats.org/officeDocument/2006/relationships/image" Target="../media/image148.svg"/></Relationships>
</file>

<file path=ppt/slides/_rels/slide7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6.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8.png"/><Relationship Id="rId4" Type="http://schemas.openxmlformats.org/officeDocument/2006/relationships/image" Target="../media/image144.svg"/><Relationship Id="rId9" Type="http://schemas.openxmlformats.org/officeDocument/2006/relationships/image" Target="../media/image150.svg"/></Relationships>
</file>

<file path=ppt/slides/_rels/slide75.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6.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2.svg"/><Relationship Id="rId5" Type="http://schemas.openxmlformats.org/officeDocument/2006/relationships/image" Target="../media/image148.png"/><Relationship Id="rId10" Type="http://schemas.openxmlformats.org/officeDocument/2006/relationships/image" Target="../media/image151.png"/><Relationship Id="rId4" Type="http://schemas.openxmlformats.org/officeDocument/2006/relationships/image" Target="../media/image144.svg"/><Relationship Id="rId9" Type="http://schemas.openxmlformats.org/officeDocument/2006/relationships/image" Target="../media/image150.svg"/></Relationships>
</file>

<file path=ppt/slides/_rels/slide7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svg"/><Relationship Id="rId7" Type="http://schemas.openxmlformats.org/officeDocument/2006/relationships/image" Target="../media/image158.sv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svg"/><Relationship Id="rId10" Type="http://schemas.openxmlformats.org/officeDocument/2006/relationships/image" Target="../media/image165.png"/><Relationship Id="rId4" Type="http://schemas.openxmlformats.org/officeDocument/2006/relationships/image" Target="../media/image155.png"/><Relationship Id="rId9" Type="http://schemas.openxmlformats.org/officeDocument/2006/relationships/image" Target="../media/image160.svg"/></Relationships>
</file>

<file path=ppt/slides/_rels/slide7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06.svg"/><Relationship Id="rId7" Type="http://schemas.openxmlformats.org/officeDocument/2006/relationships/image" Target="../media/image144.sv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28.svg"/><Relationship Id="rId4" Type="http://schemas.openxmlformats.org/officeDocument/2006/relationships/image" Target="../media/image127.png"/><Relationship Id="rId9" Type="http://schemas.openxmlformats.org/officeDocument/2006/relationships/image" Target="../media/image154.sv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Deep Learning for Beginners</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From Basics to Production with NumPy and TensorFlow</a:t>
            </a: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4700789" y="1751525"/>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5A64A481-5442-32E2-906B-E692AA5E2328}"/>
              </a:ext>
            </a:extLst>
          </p:cNvPr>
          <p:cNvSpPr>
            <a:spLocks noGrp="1"/>
          </p:cNvSpPr>
          <p:nvPr>
            <p:ph sz="quarter" idx="10"/>
          </p:nvPr>
        </p:nvSpPr>
        <p:spPr>
          <a:xfrm>
            <a:off x="539495" y="1435608"/>
            <a:ext cx="4017576" cy="5171254"/>
          </a:xfrm>
        </p:spPr>
        <p:txBody>
          <a:bodyPr>
            <a:normAutofit/>
          </a:bodyPr>
          <a:lstStyle/>
          <a:p>
            <a:r>
              <a:rPr lang="en-US" sz="1700" b="1" dirty="0">
                <a:solidFill>
                  <a:srgbClr val="FF0000"/>
                </a:solidFill>
              </a:rPr>
              <a:t>Artificial intelligence </a:t>
            </a:r>
            <a:r>
              <a:rPr lang="en-US" sz="1700" b="1" dirty="0"/>
              <a:t>is a broad buzzword that can market any algorithm as ”intelligent” including but not limited to… </a:t>
            </a:r>
          </a:p>
          <a:p>
            <a:pPr marL="285750" indent="-285750">
              <a:buFont typeface="Arial" panose="020B0604020202020204" pitchFamily="34" charset="0"/>
              <a:buChar char="•"/>
            </a:pPr>
            <a:r>
              <a:rPr lang="en-US" sz="1700" dirty="0"/>
              <a:t>Search algorithms</a:t>
            </a:r>
          </a:p>
          <a:p>
            <a:pPr marL="285750" indent="-285750">
              <a:buFont typeface="Arial" panose="020B0604020202020204" pitchFamily="34" charset="0"/>
              <a:buChar char="•"/>
            </a:pPr>
            <a:r>
              <a:rPr lang="en-US" sz="1700" dirty="0"/>
              <a:t>Optimization algorithms</a:t>
            </a:r>
          </a:p>
          <a:p>
            <a:pPr marL="285750" indent="-285750">
              <a:buFont typeface="Arial" panose="020B0604020202020204" pitchFamily="34" charset="0"/>
              <a:buChar char="•"/>
            </a:pPr>
            <a:r>
              <a:rPr lang="en-US" sz="1700" dirty="0"/>
              <a:t>Simple rule-based algorithms</a:t>
            </a:r>
          </a:p>
          <a:p>
            <a:pPr marL="285750" indent="-285750">
              <a:buFont typeface="Arial" panose="020B0604020202020204" pitchFamily="34" charset="0"/>
              <a:buChar char="•"/>
            </a:pPr>
            <a:r>
              <a:rPr lang="en-US" sz="1700" dirty="0"/>
              <a:t>Monte Carlo simulations </a:t>
            </a:r>
          </a:p>
          <a:p>
            <a:pPr marL="285750" indent="-285750">
              <a:buFont typeface="Arial" panose="020B0604020202020204" pitchFamily="34" charset="0"/>
              <a:buChar char="•"/>
            </a:pPr>
            <a:r>
              <a:rPr lang="en-US" sz="1700" dirty="0"/>
              <a:t>Machine learning </a:t>
            </a:r>
          </a:p>
        </p:txBody>
      </p:sp>
    </p:spTree>
    <p:extLst>
      <p:ext uri="{BB962C8B-B14F-4D97-AF65-F5344CB8AC3E}">
        <p14:creationId xmlns:p14="http://schemas.microsoft.com/office/powerpoint/2010/main" val="4060674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B0A36-4BCD-B9A1-8724-2AC2C328B2CF}"/>
              </a:ext>
            </a:extLst>
          </p:cNvPr>
          <p:cNvSpPr>
            <a:spLocks noGrp="1"/>
          </p:cNvSpPr>
          <p:nvPr>
            <p:ph type="title"/>
          </p:nvPr>
        </p:nvSpPr>
        <p:spPr/>
        <p:txBody>
          <a:bodyPr/>
          <a:lstStyle/>
          <a:p>
            <a:r>
              <a:rPr lang="en-US" dirty="0"/>
              <a:t>Artificial Intelligence Examples</a:t>
            </a:r>
          </a:p>
        </p:txBody>
      </p:sp>
      <p:pic>
        <p:nvPicPr>
          <p:cNvPr id="4" name="Picture 3">
            <a:extLst>
              <a:ext uri="{FF2B5EF4-FFF2-40B4-BE49-F238E27FC236}">
                <a16:creationId xmlns:a16="http://schemas.microsoft.com/office/drawing/2014/main" id="{BCE5C6CF-003B-940F-1BAB-EC5D5D89DEA3}"/>
              </a:ext>
            </a:extLst>
          </p:cNvPr>
          <p:cNvPicPr>
            <a:picLocks noChangeAspect="1"/>
          </p:cNvPicPr>
          <p:nvPr/>
        </p:nvPicPr>
        <p:blipFill rotWithShape="1">
          <a:blip r:embed="rId2"/>
          <a:srcRect b="1559"/>
          <a:stretch/>
        </p:blipFill>
        <p:spPr>
          <a:xfrm>
            <a:off x="753026" y="1530333"/>
            <a:ext cx="3275721" cy="3195053"/>
          </a:xfrm>
          <a:prstGeom prst="rect">
            <a:avLst/>
          </a:prstGeom>
        </p:spPr>
      </p:pic>
      <p:sp>
        <p:nvSpPr>
          <p:cNvPr id="5" name="TextBox 4">
            <a:extLst>
              <a:ext uri="{FF2B5EF4-FFF2-40B4-BE49-F238E27FC236}">
                <a16:creationId xmlns:a16="http://schemas.microsoft.com/office/drawing/2014/main" id="{FEF7C4FE-1A8C-2624-84FB-19DB0063AA92}"/>
              </a:ext>
            </a:extLst>
          </p:cNvPr>
          <p:cNvSpPr txBox="1"/>
          <p:nvPr/>
        </p:nvSpPr>
        <p:spPr>
          <a:xfrm>
            <a:off x="1094118" y="5030309"/>
            <a:ext cx="2593535" cy="470766"/>
          </a:xfrm>
          <a:prstGeom prst="rect">
            <a:avLst/>
          </a:prstGeom>
        </p:spPr>
        <p:txBody>
          <a:bodyPr vert="horz" wrap="square" lIns="91440" tIns="45720" rIns="91440" bIns="45720" rtlCol="0">
            <a:normAutofit fontScale="92500" lnSpcReduction="10000"/>
          </a:bodyPr>
          <a:lstStyle/>
          <a:p>
            <a:pPr algn="ctr">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Metaheuristics (e.g. Traveling Salesman Problem)</a:t>
            </a:r>
          </a:p>
        </p:txBody>
      </p:sp>
      <p:sp>
        <p:nvSpPr>
          <p:cNvPr id="6" name="object 4">
            <a:extLst>
              <a:ext uri="{FF2B5EF4-FFF2-40B4-BE49-F238E27FC236}">
                <a16:creationId xmlns:a16="http://schemas.microsoft.com/office/drawing/2014/main" id="{B912FD76-066B-10A8-D55B-A77A2148569B}"/>
              </a:ext>
            </a:extLst>
          </p:cNvPr>
          <p:cNvSpPr/>
          <p:nvPr/>
        </p:nvSpPr>
        <p:spPr>
          <a:xfrm>
            <a:off x="4618548" y="1530333"/>
            <a:ext cx="2880373" cy="3195053"/>
          </a:xfrm>
          <a:prstGeom prst="rect">
            <a:avLst/>
          </a:prstGeom>
          <a:blipFill>
            <a:blip r:embed="rId3" cstate="print"/>
            <a:stretch>
              <a:fillRect/>
            </a:stretch>
          </a:blipFill>
        </p:spPr>
        <p:txBody>
          <a:bodyPr wrap="square" lIns="0" tIns="0" rIns="0" bIns="0" rtlCol="0"/>
          <a:lstStyle/>
          <a:p>
            <a:endParaRPr sz="2176"/>
          </a:p>
        </p:txBody>
      </p:sp>
      <p:sp>
        <p:nvSpPr>
          <p:cNvPr id="7" name="TextBox 6">
            <a:extLst>
              <a:ext uri="{FF2B5EF4-FFF2-40B4-BE49-F238E27FC236}">
                <a16:creationId xmlns:a16="http://schemas.microsoft.com/office/drawing/2014/main" id="{F8BDD7F0-98A3-B700-6C16-C9749B005DEF}"/>
              </a:ext>
            </a:extLst>
          </p:cNvPr>
          <p:cNvSpPr txBox="1"/>
          <p:nvPr/>
        </p:nvSpPr>
        <p:spPr>
          <a:xfrm>
            <a:off x="4696180" y="4979825"/>
            <a:ext cx="2725107" cy="470766"/>
          </a:xfrm>
          <a:prstGeom prst="rect">
            <a:avLst/>
          </a:prstGeom>
        </p:spPr>
        <p:txBody>
          <a:bodyPr vert="horz" wrap="square" lIns="91440" tIns="45720" rIns="91440" bIns="45720" rtlCol="0">
            <a:normAutofit fontScale="92500" lnSpcReduction="10000"/>
          </a:bodyPr>
          <a:lstStyle/>
          <a:p>
            <a:pPr algn="ctr">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Linear programming (e.g. scheduling problems)</a:t>
            </a:r>
          </a:p>
        </p:txBody>
      </p:sp>
      <p:pic>
        <p:nvPicPr>
          <p:cNvPr id="8" name="Picture 2">
            <a:extLst>
              <a:ext uri="{FF2B5EF4-FFF2-40B4-BE49-F238E27FC236}">
                <a16:creationId xmlns:a16="http://schemas.microsoft.com/office/drawing/2014/main" id="{327F96AE-4D1F-DCAD-3114-D70691FCB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088722" y="1530333"/>
            <a:ext cx="3195052" cy="31950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AFD61B-F3F7-F627-617A-93A2AA34DF6D}"/>
              </a:ext>
            </a:extLst>
          </p:cNvPr>
          <p:cNvSpPr txBox="1"/>
          <p:nvPr/>
        </p:nvSpPr>
        <p:spPr>
          <a:xfrm>
            <a:off x="8630707" y="4975525"/>
            <a:ext cx="2100817" cy="470766"/>
          </a:xfrm>
          <a:prstGeom prst="rect">
            <a:avLst/>
          </a:prstGeom>
        </p:spPr>
        <p:txBody>
          <a:bodyPr vert="horz" wrap="square" lIns="91440" tIns="45720" rIns="91440" bIns="45720" rtlCol="0">
            <a:normAutofit fontScale="85000" lnSpcReduction="20000"/>
          </a:bodyPr>
          <a:lstStyle/>
          <a:p>
            <a:pPr algn="ct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Machine learning (e.g. linear regression)</a:t>
            </a:r>
          </a:p>
        </p:txBody>
      </p:sp>
    </p:spTree>
    <p:extLst>
      <p:ext uri="{BB962C8B-B14F-4D97-AF65-F5344CB8AC3E}">
        <p14:creationId xmlns:p14="http://schemas.microsoft.com/office/powerpoint/2010/main" val="1599000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0FDD-1ECA-45C9-B17D-A7F197A8A6C4}"/>
              </a:ext>
            </a:extLst>
          </p:cNvPr>
          <p:cNvSpPr>
            <a:spLocks noGrp="1"/>
          </p:cNvSpPr>
          <p:nvPr>
            <p:ph type="title"/>
          </p:nvPr>
        </p:nvSpPr>
        <p:spPr>
          <a:xfrm>
            <a:off x="521207" y="448056"/>
            <a:ext cx="8975490" cy="640080"/>
          </a:xfrm>
        </p:spPr>
        <p:txBody>
          <a:bodyPr>
            <a:normAutofit/>
          </a:bodyPr>
          <a:lstStyle/>
          <a:p>
            <a:r>
              <a:rPr lang="en-US"/>
              <a:t>“AI” – Attracts Conflated Definitions</a:t>
            </a:r>
          </a:p>
        </p:txBody>
      </p:sp>
      <p:sp>
        <p:nvSpPr>
          <p:cNvPr id="3" name="Content Placeholder 2">
            <a:extLst>
              <a:ext uri="{FF2B5EF4-FFF2-40B4-BE49-F238E27FC236}">
                <a16:creationId xmlns:a16="http://schemas.microsoft.com/office/drawing/2014/main" id="{9878E212-BDDA-4ACB-844D-B1CD81AC1EA0}"/>
              </a:ext>
            </a:extLst>
          </p:cNvPr>
          <p:cNvSpPr>
            <a:spLocks noGrp="1"/>
          </p:cNvSpPr>
          <p:nvPr>
            <p:ph sz="quarter" idx="10"/>
          </p:nvPr>
        </p:nvSpPr>
        <p:spPr>
          <a:xfrm>
            <a:off x="539495" y="1435608"/>
            <a:ext cx="5556505" cy="4974336"/>
          </a:xfrm>
        </p:spPr>
        <p:txBody>
          <a:bodyPr>
            <a:normAutofit fontScale="85000" lnSpcReduction="10000"/>
          </a:bodyPr>
          <a:lstStyle/>
          <a:p>
            <a:r>
              <a:rPr lang="en-US" sz="1900" b="1" dirty="0"/>
              <a:t>Due to the ambiguous and difficult nature of defining “AI,” and dispute over the definition, it is important to realize there are no boundaries in what is commonly branded as “AI.”</a:t>
            </a:r>
          </a:p>
          <a:p>
            <a:r>
              <a:rPr lang="en-US" sz="1900" dirty="0"/>
              <a:t>Ideally, we would use specific language like “computer vision”, “linear programming system,” “text classifier,” “probabilistic forecasting model,” “audio language processor,” and other specific techniques. </a:t>
            </a:r>
          </a:p>
          <a:p>
            <a:r>
              <a:rPr lang="en-US" sz="1900" b="1" dirty="0"/>
              <a:t>It is important to note that “artificial intelligence” has been conflated with many types of algorithms, and organizations use loose definitions to claim “AI” is featured in their product</a:t>
            </a:r>
            <a:r>
              <a:rPr lang="en-US" b="1" dirty="0"/>
              <a:t>. </a:t>
            </a:r>
          </a:p>
        </p:txBody>
      </p:sp>
      <p:sp>
        <p:nvSpPr>
          <p:cNvPr id="13" name="TextBox 12">
            <a:extLst>
              <a:ext uri="{FF2B5EF4-FFF2-40B4-BE49-F238E27FC236}">
                <a16:creationId xmlns:a16="http://schemas.microsoft.com/office/drawing/2014/main" id="{2D73A53D-2F95-45A1-96D9-138156A720B1}"/>
              </a:ext>
            </a:extLst>
          </p:cNvPr>
          <p:cNvSpPr txBox="1"/>
          <p:nvPr/>
        </p:nvSpPr>
        <p:spPr>
          <a:xfrm>
            <a:off x="6095999" y="4265243"/>
            <a:ext cx="5640243" cy="1107996"/>
          </a:xfrm>
          <a:prstGeom prst="rect">
            <a:avLst/>
          </a:prstGeom>
        </p:spPr>
        <p:txBody>
          <a:bodyPr vert="horz" wrap="square" lIns="91440" tIns="45720" rIns="91440" bIns="45720" rtlCol="0">
            <a:spAutoFit/>
          </a:bodyPr>
          <a:lstStyle/>
          <a:p>
            <a:r>
              <a:rPr lang="en-US" sz="1100" dirty="0"/>
              <a:t>An ASUS smartphone advertises an “AI Ringtone” feature that dynamically raises/lowers ringer volume based on ambient noise. </a:t>
            </a:r>
          </a:p>
          <a:p>
            <a:endParaRPr lang="en-US" sz="1100" dirty="0"/>
          </a:p>
          <a:p>
            <a:r>
              <a:rPr lang="en-US" sz="1100" dirty="0"/>
              <a:t>Although this algorithm can be programmed with simple if-then logic, it is branded as “AI”. </a:t>
            </a:r>
          </a:p>
          <a:p>
            <a:endParaRPr lang="en-US" sz="1100" dirty="0"/>
          </a:p>
          <a:p>
            <a:r>
              <a:rPr lang="en-US" sz="1100" dirty="0">
                <a:hlinkClick r:id="rId3"/>
              </a:rPr>
              <a:t>https://www.asus.com/Phone/ZenFone-5-ZE620KL/</a:t>
            </a:r>
            <a:endParaRPr lang="en-US" sz="1100" dirty="0"/>
          </a:p>
        </p:txBody>
      </p:sp>
      <p:grpSp>
        <p:nvGrpSpPr>
          <p:cNvPr id="4" name="Group 3">
            <a:extLst>
              <a:ext uri="{FF2B5EF4-FFF2-40B4-BE49-F238E27FC236}">
                <a16:creationId xmlns:a16="http://schemas.microsoft.com/office/drawing/2014/main" id="{A6167ABD-7FF9-4E1D-8073-51051B8AF7D6}"/>
              </a:ext>
            </a:extLst>
          </p:cNvPr>
          <p:cNvGrpSpPr/>
          <p:nvPr/>
        </p:nvGrpSpPr>
        <p:grpSpPr>
          <a:xfrm>
            <a:off x="6144125" y="1353566"/>
            <a:ext cx="5592117" cy="2564205"/>
            <a:chOff x="6060388" y="1518407"/>
            <a:chExt cx="5592117" cy="2564205"/>
          </a:xfrm>
        </p:grpSpPr>
        <p:pic>
          <p:nvPicPr>
            <p:cNvPr id="7" name="Picture 6">
              <a:extLst>
                <a:ext uri="{FF2B5EF4-FFF2-40B4-BE49-F238E27FC236}">
                  <a16:creationId xmlns:a16="http://schemas.microsoft.com/office/drawing/2014/main" id="{A72997DC-FCAE-4009-9417-E1C5A2F6D0EA}"/>
                </a:ext>
              </a:extLst>
            </p:cNvPr>
            <p:cNvPicPr>
              <a:picLocks noChangeAspect="1"/>
            </p:cNvPicPr>
            <p:nvPr/>
          </p:nvPicPr>
          <p:blipFill rotWithShape="1">
            <a:blip r:embed="rId4"/>
            <a:srcRect l="2890" t="23160" r="4425"/>
            <a:stretch/>
          </p:blipFill>
          <p:spPr>
            <a:xfrm>
              <a:off x="6060388" y="1518407"/>
              <a:ext cx="5592117" cy="2564205"/>
            </a:xfrm>
            <a:prstGeom prst="rect">
              <a:avLst/>
            </a:prstGeom>
            <a:ln>
              <a:noFill/>
            </a:ln>
            <a:effectLst>
              <a:outerShdw blurRad="292100" dist="139700" dir="2700000" algn="tl" rotWithShape="0">
                <a:srgbClr val="333333">
                  <a:alpha val="65000"/>
                </a:srgbClr>
              </a:outerShdw>
            </a:effectLst>
          </p:spPr>
        </p:pic>
        <p:pic>
          <p:nvPicPr>
            <p:cNvPr id="9218" name="Picture 2">
              <a:extLst>
                <a:ext uri="{FF2B5EF4-FFF2-40B4-BE49-F238E27FC236}">
                  <a16:creationId xmlns:a16="http://schemas.microsoft.com/office/drawing/2014/main" id="{D6BE7D85-7677-4762-95B6-F7C992F84C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12" t="12560" r="5889" b="9573"/>
            <a:stretch/>
          </p:blipFill>
          <p:spPr bwMode="auto">
            <a:xfrm>
              <a:off x="6156641" y="2495670"/>
              <a:ext cx="2228033" cy="142710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7F18689D-B5D9-D674-7631-E78FE70C66E2}"/>
              </a:ext>
            </a:extLst>
          </p:cNvPr>
          <p:cNvSpPr txBox="1"/>
          <p:nvPr/>
        </p:nvSpPr>
        <p:spPr>
          <a:xfrm>
            <a:off x="8113486" y="5558971"/>
            <a:ext cx="0" cy="0"/>
          </a:xfrm>
          <a:prstGeom prst="rect">
            <a:avLst/>
          </a:prstGeom>
        </p:spPr>
        <p:txBody>
          <a:bodyPr vert="horz" wrap="none" lIns="91440" tIns="45720" rIns="91440" bIns="45720" rtlCol="0">
            <a:normAutofit fontScale="25000" lnSpcReduction="20000"/>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6150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4700789" y="1751525"/>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5A64A481-5442-32E2-906B-E692AA5E2328}"/>
              </a:ext>
            </a:extLst>
          </p:cNvPr>
          <p:cNvSpPr>
            <a:spLocks noGrp="1"/>
          </p:cNvSpPr>
          <p:nvPr>
            <p:ph sz="quarter" idx="10"/>
          </p:nvPr>
        </p:nvSpPr>
        <p:spPr>
          <a:xfrm>
            <a:off x="539495" y="1435608"/>
            <a:ext cx="4017576" cy="5171254"/>
          </a:xfrm>
        </p:spPr>
        <p:txBody>
          <a:bodyPr>
            <a:normAutofit fontScale="92500" lnSpcReduction="10000"/>
          </a:bodyPr>
          <a:lstStyle/>
          <a:p>
            <a:r>
              <a:rPr lang="en-US" sz="1600" b="1" dirty="0">
                <a:solidFill>
                  <a:srgbClr val="FF0000"/>
                </a:solidFill>
              </a:rPr>
              <a:t>Machine Learning </a:t>
            </a:r>
            <a:r>
              <a:rPr lang="en-US" sz="1600" b="1" dirty="0"/>
              <a:t>is a family of data-driven algorithms that infer relationships between variables in data for the purposes of prediction.</a:t>
            </a:r>
          </a:p>
          <a:p>
            <a:pPr marL="285750" indent="-285750">
              <a:buFont typeface="Arial" panose="020B0604020202020204" pitchFamily="34" charset="0"/>
              <a:buChar char="•"/>
            </a:pPr>
            <a:r>
              <a:rPr lang="en-US" sz="1600" dirty="0"/>
              <a:t>Supervised learning – linear regression, logistic regression, Naïve Bayes, Decision trees/random forests, neural networks. </a:t>
            </a:r>
          </a:p>
          <a:p>
            <a:pPr marL="285750" indent="-285750">
              <a:buFont typeface="Arial" panose="020B0604020202020204" pitchFamily="34" charset="0"/>
              <a:buChar char="•"/>
            </a:pPr>
            <a:r>
              <a:rPr lang="en-US" sz="1600" dirty="0"/>
              <a:t>Unsupervised learning – principal component analysis (PCA), k-means clustering</a:t>
            </a:r>
          </a:p>
          <a:p>
            <a:pPr marL="285750" indent="-285750">
              <a:buFont typeface="Arial" panose="020B0604020202020204" pitchFamily="34" charset="0"/>
              <a:buChar char="•"/>
            </a:pPr>
            <a:r>
              <a:rPr lang="en-US" sz="1600" dirty="0"/>
              <a:t>Reinforcement Learning – Pairing supervised learning with simulations to generate data. </a:t>
            </a:r>
          </a:p>
        </p:txBody>
      </p:sp>
    </p:spTree>
    <p:extLst>
      <p:ext uri="{BB962C8B-B14F-4D97-AF65-F5344CB8AC3E}">
        <p14:creationId xmlns:p14="http://schemas.microsoft.com/office/powerpoint/2010/main" val="1848738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a:bodyPr>
          <a:lstStyle/>
          <a:p>
            <a:r>
              <a:rPr lang="en-US" i="1" dirty="0"/>
              <a:t>Machine Learning Examples</a:t>
            </a:r>
          </a:p>
        </p:txBody>
      </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6" name="Picture 2">
            <a:extLst>
              <a:ext uri="{FF2B5EF4-FFF2-40B4-BE49-F238E27FC236}">
                <a16:creationId xmlns:a16="http://schemas.microsoft.com/office/drawing/2014/main" id="{86D5A63C-154F-57AF-F525-7D64578E5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18186" y="1741724"/>
            <a:ext cx="2978726" cy="2978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398303F-2FBB-9BFE-B3D2-3143D43A2D7F}"/>
              </a:ext>
            </a:extLst>
          </p:cNvPr>
          <p:cNvSpPr txBox="1"/>
          <p:nvPr/>
        </p:nvSpPr>
        <p:spPr>
          <a:xfrm>
            <a:off x="1170417" y="4720450"/>
            <a:ext cx="1874263" cy="470766"/>
          </a:xfrm>
          <a:prstGeom prst="rect">
            <a:avLst/>
          </a:prstGeom>
        </p:spPr>
        <p:txBody>
          <a:bodyPr vert="horz" wrap="squar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Linear Regression</a:t>
            </a:r>
          </a:p>
        </p:txBody>
      </p:sp>
      <p:pic>
        <p:nvPicPr>
          <p:cNvPr id="19" name="Picture 2">
            <a:extLst>
              <a:ext uri="{FF2B5EF4-FFF2-40B4-BE49-F238E27FC236}">
                <a16:creationId xmlns:a16="http://schemas.microsoft.com/office/drawing/2014/main" id="{28DD123F-D336-C1E4-2C77-8622BB38D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87610" y="3283454"/>
            <a:ext cx="2978725" cy="29787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6717CB3-1E8D-669C-197C-E096B86AA2F7}"/>
              </a:ext>
            </a:extLst>
          </p:cNvPr>
          <p:cNvSpPr txBox="1"/>
          <p:nvPr/>
        </p:nvSpPr>
        <p:spPr>
          <a:xfrm>
            <a:off x="3639840" y="6262180"/>
            <a:ext cx="1874263" cy="470766"/>
          </a:xfrm>
          <a:prstGeom prst="rect">
            <a:avLst/>
          </a:prstGeom>
        </p:spPr>
        <p:txBody>
          <a:bodyPr vert="horz" wrap="square" lIns="91440" tIns="45720" rIns="91440" bIns="45720" rtlCol="0">
            <a:normAutofit fontScale="925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Logistic Regression</a:t>
            </a:r>
          </a:p>
        </p:txBody>
      </p:sp>
      <p:pic>
        <p:nvPicPr>
          <p:cNvPr id="15" name="Picture 6">
            <a:extLst>
              <a:ext uri="{FF2B5EF4-FFF2-40B4-BE49-F238E27FC236}">
                <a16:creationId xmlns:a16="http://schemas.microsoft.com/office/drawing/2014/main" id="{D7BECE10-7B24-A177-8FCD-A637064D5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77728" y="1241825"/>
            <a:ext cx="2978725" cy="29787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C6CAE4C-23FF-2112-36D5-D42A2BF3BD99}"/>
              </a:ext>
            </a:extLst>
          </p:cNvPr>
          <p:cNvSpPr txBox="1"/>
          <p:nvPr/>
        </p:nvSpPr>
        <p:spPr>
          <a:xfrm>
            <a:off x="6229960" y="4220551"/>
            <a:ext cx="1874263" cy="470766"/>
          </a:xfrm>
          <a:prstGeom prst="rect">
            <a:avLst/>
          </a:prstGeom>
        </p:spPr>
        <p:txBody>
          <a:bodyPr vert="horz" wrap="square" lIns="91440" tIns="45720" rIns="91440" bIns="45720" rtlCol="0">
            <a:normAutofit fontScale="925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K-Means Clustering</a:t>
            </a:r>
          </a:p>
        </p:txBody>
      </p:sp>
      <p:pic>
        <p:nvPicPr>
          <p:cNvPr id="21" name="Picture 20">
            <a:extLst>
              <a:ext uri="{FF2B5EF4-FFF2-40B4-BE49-F238E27FC236}">
                <a16:creationId xmlns:a16="http://schemas.microsoft.com/office/drawing/2014/main" id="{F21E147F-C297-41B5-AE36-AE99D03277B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58139" y="3675272"/>
            <a:ext cx="3067955" cy="25611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0F8DBD00-9E80-8D1F-BB04-05AB6E8CCDAC}"/>
              </a:ext>
            </a:extLst>
          </p:cNvPr>
          <p:cNvSpPr txBox="1"/>
          <p:nvPr/>
        </p:nvSpPr>
        <p:spPr>
          <a:xfrm>
            <a:off x="9276957" y="6284202"/>
            <a:ext cx="1676912" cy="470766"/>
          </a:xfrm>
          <a:prstGeom prst="rect">
            <a:avLst/>
          </a:prstGeom>
        </p:spPr>
        <p:txBody>
          <a:bodyPr vert="horz" wrap="squar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Decision Trees</a:t>
            </a:r>
          </a:p>
        </p:txBody>
      </p:sp>
      <p:pic>
        <p:nvPicPr>
          <p:cNvPr id="24" name="Graphic 23">
            <a:extLst>
              <a:ext uri="{FF2B5EF4-FFF2-40B4-BE49-F238E27FC236}">
                <a16:creationId xmlns:a16="http://schemas.microsoft.com/office/drawing/2014/main" id="{176A2F89-896A-69D7-B5E2-1C31CF23ED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6909" y="1135944"/>
            <a:ext cx="2279185" cy="2106082"/>
          </a:xfrm>
          <a:prstGeom prst="rect">
            <a:avLst/>
          </a:prstGeom>
          <a:effectLst>
            <a:outerShdw blurRad="50800" dist="38100" dir="2700000" algn="tl" rotWithShape="0">
              <a:prstClr val="black">
                <a:alpha val="40000"/>
              </a:prstClr>
            </a:outerShdw>
          </a:effectLst>
        </p:spPr>
      </p:pic>
      <p:sp>
        <p:nvSpPr>
          <p:cNvPr id="26" name="TextBox 25">
            <a:extLst>
              <a:ext uri="{FF2B5EF4-FFF2-40B4-BE49-F238E27FC236}">
                <a16:creationId xmlns:a16="http://schemas.microsoft.com/office/drawing/2014/main" id="{60AE763A-30AA-DEF5-0312-EADE77246BEA}"/>
              </a:ext>
            </a:extLst>
          </p:cNvPr>
          <p:cNvSpPr txBox="1"/>
          <p:nvPr/>
        </p:nvSpPr>
        <p:spPr>
          <a:xfrm>
            <a:off x="9345278" y="3284799"/>
            <a:ext cx="1676912" cy="470766"/>
          </a:xfrm>
          <a:prstGeom prst="rect">
            <a:avLst/>
          </a:prstGeom>
        </p:spPr>
        <p:txBody>
          <a:bodyPr vert="horz" wrap="square" lIns="91440" tIns="45720" rIns="91440" bIns="45720" rtlCol="0">
            <a:normAutofit fontScale="925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Neural Networks</a:t>
            </a:r>
          </a:p>
        </p:txBody>
      </p:sp>
    </p:spTree>
    <p:extLst>
      <p:ext uri="{BB962C8B-B14F-4D97-AF65-F5344CB8AC3E}">
        <p14:creationId xmlns:p14="http://schemas.microsoft.com/office/powerpoint/2010/main" val="48105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4700789" y="1751525"/>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5A64A481-5442-32E2-906B-E692AA5E2328}"/>
              </a:ext>
            </a:extLst>
          </p:cNvPr>
          <p:cNvSpPr>
            <a:spLocks noGrp="1"/>
          </p:cNvSpPr>
          <p:nvPr>
            <p:ph sz="quarter" idx="10"/>
          </p:nvPr>
        </p:nvSpPr>
        <p:spPr>
          <a:xfrm>
            <a:off x="539495" y="1435608"/>
            <a:ext cx="4017576" cy="5171254"/>
          </a:xfrm>
        </p:spPr>
        <p:txBody>
          <a:bodyPr>
            <a:normAutofit/>
          </a:bodyPr>
          <a:lstStyle/>
          <a:p>
            <a:r>
              <a:rPr lang="en-US" sz="1600" b="1" dirty="0">
                <a:solidFill>
                  <a:srgbClr val="FF0000"/>
                </a:solidFill>
              </a:rPr>
              <a:t>Neural networks </a:t>
            </a:r>
            <a:r>
              <a:rPr lang="en-US" sz="1600" b="1" dirty="0"/>
              <a:t>are a type of supervised machine learning that utilizes nested layers of linear and nonlinear functions.</a:t>
            </a:r>
          </a:p>
          <a:p>
            <a:r>
              <a:rPr lang="en-US" sz="1600" dirty="0"/>
              <a:t>We will focus on neural networks in depth!</a:t>
            </a:r>
          </a:p>
        </p:txBody>
      </p:sp>
    </p:spTree>
    <p:extLst>
      <p:ext uri="{BB962C8B-B14F-4D97-AF65-F5344CB8AC3E}">
        <p14:creationId xmlns:p14="http://schemas.microsoft.com/office/powerpoint/2010/main" val="142935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4700789" y="1751525"/>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5A64A481-5442-32E2-906B-E692AA5E2328}"/>
              </a:ext>
            </a:extLst>
          </p:cNvPr>
          <p:cNvSpPr>
            <a:spLocks noGrp="1"/>
          </p:cNvSpPr>
          <p:nvPr>
            <p:ph sz="quarter" idx="10"/>
          </p:nvPr>
        </p:nvSpPr>
        <p:spPr>
          <a:xfrm>
            <a:off x="539495" y="1435608"/>
            <a:ext cx="4017576" cy="5171254"/>
          </a:xfrm>
        </p:spPr>
        <p:txBody>
          <a:bodyPr>
            <a:normAutofit/>
          </a:bodyPr>
          <a:lstStyle/>
          <a:p>
            <a:r>
              <a:rPr lang="en-US" sz="1600" b="1" dirty="0">
                <a:solidFill>
                  <a:srgbClr val="FF0000"/>
                </a:solidFill>
              </a:rPr>
              <a:t>Deep learning </a:t>
            </a:r>
            <a:r>
              <a:rPr lang="en-US" sz="1600" b="1" dirty="0"/>
              <a:t>is a type of neural network that has more than one middle layer.</a:t>
            </a:r>
          </a:p>
          <a:p>
            <a:r>
              <a:rPr lang="en-US" sz="1600" dirty="0"/>
              <a:t>We will focus on deep learning too!</a:t>
            </a:r>
          </a:p>
        </p:txBody>
      </p:sp>
    </p:spTree>
    <p:extLst>
      <p:ext uri="{BB962C8B-B14F-4D97-AF65-F5344CB8AC3E}">
        <p14:creationId xmlns:p14="http://schemas.microsoft.com/office/powerpoint/2010/main" val="456777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0237-6541-9EEE-634C-5756902C74F9}"/>
              </a:ext>
            </a:extLst>
          </p:cNvPr>
          <p:cNvSpPr>
            <a:spLocks noGrp="1"/>
          </p:cNvSpPr>
          <p:nvPr>
            <p:ph type="title"/>
          </p:nvPr>
        </p:nvSpPr>
        <p:spPr>
          <a:xfrm>
            <a:off x="521207" y="448056"/>
            <a:ext cx="8017486" cy="640080"/>
          </a:xfrm>
        </p:spPr>
        <p:txBody>
          <a:bodyPr>
            <a:normAutofit/>
          </a:bodyPr>
          <a:lstStyle/>
          <a:p>
            <a:r>
              <a:rPr lang="en-US" dirty="0"/>
              <a:t>Regression versus Classification</a:t>
            </a:r>
          </a:p>
        </p:txBody>
      </p:sp>
      <p:sp>
        <p:nvSpPr>
          <p:cNvPr id="3" name="Content Placeholder 2">
            <a:extLst>
              <a:ext uri="{FF2B5EF4-FFF2-40B4-BE49-F238E27FC236}">
                <a16:creationId xmlns:a16="http://schemas.microsoft.com/office/drawing/2014/main" id="{EF78DEBA-E77C-CC7B-14C2-7CF9B34C108C}"/>
              </a:ext>
            </a:extLst>
          </p:cNvPr>
          <p:cNvSpPr>
            <a:spLocks noGrp="1"/>
          </p:cNvSpPr>
          <p:nvPr>
            <p:ph sz="quarter" idx="10"/>
          </p:nvPr>
        </p:nvSpPr>
        <p:spPr>
          <a:xfrm>
            <a:off x="539496" y="1435608"/>
            <a:ext cx="6827219" cy="4849282"/>
          </a:xfrm>
        </p:spPr>
        <p:txBody>
          <a:bodyPr>
            <a:normAutofit/>
          </a:bodyPr>
          <a:lstStyle/>
          <a:p>
            <a:r>
              <a:rPr lang="en-US" b="1" dirty="0"/>
              <a:t>Neural networks/deep learning can be used for classification and regression. </a:t>
            </a:r>
          </a:p>
          <a:p>
            <a:pPr marL="285750" indent="-285750">
              <a:buFont typeface="Arial" panose="020B0604020202020204" pitchFamily="34" charset="0"/>
              <a:buChar char="•"/>
            </a:pPr>
            <a:r>
              <a:rPr lang="en-US" b="1" dirty="0">
                <a:solidFill>
                  <a:srgbClr val="FF0000"/>
                </a:solidFill>
              </a:rPr>
              <a:t>Regression</a:t>
            </a:r>
            <a:r>
              <a:rPr lang="en-US" dirty="0"/>
              <a:t> is predicting a continuous numeric value (a decimal) such as temperature or inches of rainfall. </a:t>
            </a:r>
          </a:p>
          <a:p>
            <a:pPr marL="285750" indent="-285750">
              <a:buFont typeface="Arial" panose="020B0604020202020204" pitchFamily="34" charset="0"/>
              <a:buChar char="•"/>
            </a:pPr>
            <a:r>
              <a:rPr lang="en-US" b="1" dirty="0">
                <a:solidFill>
                  <a:srgbClr val="FF0000"/>
                </a:solidFill>
              </a:rPr>
              <a:t>Classification</a:t>
            </a:r>
            <a:r>
              <a:rPr lang="en-US" dirty="0"/>
              <a:t> is predicting a label (e.g. dog/cat/bird, true/false) based on numeric inputs. </a:t>
            </a:r>
          </a:p>
          <a:p>
            <a:r>
              <a:rPr lang="en-US" b="1" dirty="0"/>
              <a:t>Regressions </a:t>
            </a:r>
            <a:r>
              <a:rPr lang="en-US" b="1"/>
              <a:t>can be </a:t>
            </a:r>
            <a:r>
              <a:rPr lang="en-US" b="1" dirty="0"/>
              <a:t>used to create classifications by outputting a probability.</a:t>
            </a:r>
          </a:p>
        </p:txBody>
      </p:sp>
      <p:pic>
        <p:nvPicPr>
          <p:cNvPr id="4" name="Graphic 3">
            <a:extLst>
              <a:ext uri="{FF2B5EF4-FFF2-40B4-BE49-F238E27FC236}">
                <a16:creationId xmlns:a16="http://schemas.microsoft.com/office/drawing/2014/main" id="{5B8C1C93-0B0E-06EC-14BF-096B15F99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0543" y="1435608"/>
            <a:ext cx="3828779" cy="3020482"/>
          </a:xfrm>
          <a:prstGeom prst="rect">
            <a:avLst/>
          </a:prstGeom>
        </p:spPr>
      </p:pic>
    </p:spTree>
    <p:extLst>
      <p:ext uri="{BB962C8B-B14F-4D97-AF65-F5344CB8AC3E}">
        <p14:creationId xmlns:p14="http://schemas.microsoft.com/office/powerpoint/2010/main" val="1787783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EA29-2CDB-D463-3887-FF2B4B2A628C}"/>
              </a:ext>
            </a:extLst>
          </p:cNvPr>
          <p:cNvSpPr>
            <a:spLocks noGrp="1"/>
          </p:cNvSpPr>
          <p:nvPr>
            <p:ph type="title"/>
          </p:nvPr>
        </p:nvSpPr>
        <p:spPr/>
        <p:txBody>
          <a:bodyPr>
            <a:normAutofit fontScale="90000"/>
          </a:bodyPr>
          <a:lstStyle/>
          <a:p>
            <a:r>
              <a:rPr lang="en-US" dirty="0"/>
              <a:t>When to Use Neural Networks/Deep Learning?</a:t>
            </a:r>
          </a:p>
        </p:txBody>
      </p:sp>
      <p:sp>
        <p:nvSpPr>
          <p:cNvPr id="3" name="Content Placeholder 2">
            <a:extLst>
              <a:ext uri="{FF2B5EF4-FFF2-40B4-BE49-F238E27FC236}">
                <a16:creationId xmlns:a16="http://schemas.microsoft.com/office/drawing/2014/main" id="{52E75486-65EB-5D5A-3C15-17EDD22AD011}"/>
              </a:ext>
            </a:extLst>
          </p:cNvPr>
          <p:cNvSpPr>
            <a:spLocks noGrp="1"/>
          </p:cNvSpPr>
          <p:nvPr>
            <p:ph sz="quarter" idx="10"/>
          </p:nvPr>
        </p:nvSpPr>
        <p:spPr>
          <a:xfrm>
            <a:off x="539495" y="1435607"/>
            <a:ext cx="6234791" cy="5184133"/>
          </a:xfrm>
        </p:spPr>
        <p:txBody>
          <a:bodyPr>
            <a:normAutofit lnSpcReduction="10000"/>
          </a:bodyPr>
          <a:lstStyle/>
          <a:p>
            <a:r>
              <a:rPr lang="en-US" b="1" dirty="0"/>
              <a:t>Linear regression, logistic regression, decision trees, and other machine learning models can perform regression and classification. </a:t>
            </a:r>
          </a:p>
          <a:p>
            <a:r>
              <a:rPr lang="en-US" b="1" dirty="0"/>
              <a:t>When do we use those </a:t>
            </a:r>
            <a:r>
              <a:rPr lang="en-US" b="1"/>
              <a:t>instead of</a:t>
            </a:r>
            <a:r>
              <a:rPr lang="en-US" b="1" dirty="0"/>
              <a:t> neural networks? </a:t>
            </a:r>
          </a:p>
          <a:p>
            <a:pPr marL="285750" indent="-285750">
              <a:buFont typeface="Arial" panose="020B0604020202020204" pitchFamily="34" charset="0"/>
              <a:buChar char="•"/>
            </a:pPr>
            <a:r>
              <a:rPr lang="en-US" dirty="0"/>
              <a:t>Typically, you want to use those simpler models for structured problems, meaning that the data is tabular and has rows and columns. </a:t>
            </a:r>
          </a:p>
          <a:p>
            <a:pPr marL="285750" indent="-285750">
              <a:buFont typeface="Arial" panose="020B0604020202020204" pitchFamily="34" charset="0"/>
              <a:buChar char="•"/>
            </a:pPr>
            <a:r>
              <a:rPr lang="en-US" dirty="0"/>
              <a:t>Perceptual problems that are fuzzier, like recognizing objects in images or predicting the next 4-5 words being typed, are better done by neural networks and its variants.</a:t>
            </a:r>
          </a:p>
        </p:txBody>
      </p:sp>
      <p:pic>
        <p:nvPicPr>
          <p:cNvPr id="24" name="Graphic 23">
            <a:extLst>
              <a:ext uri="{FF2B5EF4-FFF2-40B4-BE49-F238E27FC236}">
                <a16:creationId xmlns:a16="http://schemas.microsoft.com/office/drawing/2014/main" id="{D76B8CC1-DACD-7045-F037-616AF6D6F6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8416" y="1435609"/>
            <a:ext cx="2279185" cy="2106082"/>
          </a:xfrm>
          <a:prstGeom prst="rect">
            <a:avLst/>
          </a:prstGeom>
          <a:effectLst>
            <a:outerShdw blurRad="50800" dist="38100" dir="2700000" algn="tl" rotWithShape="0">
              <a:prstClr val="black">
                <a:alpha val="40000"/>
              </a:prstClr>
            </a:outerShdw>
          </a:effectLst>
        </p:spPr>
      </p:pic>
      <p:pic>
        <p:nvPicPr>
          <p:cNvPr id="25" name="Picture 2">
            <a:extLst>
              <a:ext uri="{FF2B5EF4-FFF2-40B4-BE49-F238E27FC236}">
                <a16:creationId xmlns:a16="http://schemas.microsoft.com/office/drawing/2014/main" id="{CFB71279-1715-43A8-9115-7E2D83B8D8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947" b="21870"/>
          <a:stretch/>
        </p:blipFill>
        <p:spPr bwMode="auto">
          <a:xfrm>
            <a:off x="7080062" y="3940935"/>
            <a:ext cx="2515086" cy="12621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8057646-42D1-7BD7-9F98-076A7A7DAF7B}"/>
              </a:ext>
            </a:extLst>
          </p:cNvPr>
          <p:cNvPicPr>
            <a:picLocks noChangeAspect="1"/>
          </p:cNvPicPr>
          <p:nvPr/>
        </p:nvPicPr>
        <p:blipFill>
          <a:blip r:embed="rId5"/>
          <a:stretch>
            <a:fillRect/>
          </a:stretch>
        </p:blipFill>
        <p:spPr>
          <a:xfrm>
            <a:off x="9713140" y="4559121"/>
            <a:ext cx="1939365" cy="1912512"/>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53701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309A-AF58-B106-776B-AB3C47144A08}"/>
              </a:ext>
            </a:extLst>
          </p:cNvPr>
          <p:cNvSpPr>
            <a:spLocks noGrp="1"/>
          </p:cNvSpPr>
          <p:nvPr>
            <p:ph type="title"/>
          </p:nvPr>
        </p:nvSpPr>
        <p:spPr/>
        <p:txBody>
          <a:bodyPr>
            <a:normAutofit fontScale="90000"/>
          </a:bodyPr>
          <a:lstStyle/>
          <a:p>
            <a:r>
              <a:rPr lang="en-US" dirty="0"/>
              <a:t>Can Neural Networks/Deep Learning be Overkill? </a:t>
            </a:r>
          </a:p>
        </p:txBody>
      </p:sp>
      <p:sp>
        <p:nvSpPr>
          <p:cNvPr id="3" name="Content Placeholder 2">
            <a:extLst>
              <a:ext uri="{FF2B5EF4-FFF2-40B4-BE49-F238E27FC236}">
                <a16:creationId xmlns:a16="http://schemas.microsoft.com/office/drawing/2014/main" id="{7A147A1F-F421-6609-691B-CE5445F192D8}"/>
              </a:ext>
            </a:extLst>
          </p:cNvPr>
          <p:cNvSpPr>
            <a:spLocks noGrp="1"/>
          </p:cNvSpPr>
          <p:nvPr>
            <p:ph sz="quarter" idx="10"/>
          </p:nvPr>
        </p:nvSpPr>
        <p:spPr>
          <a:xfrm>
            <a:off x="539496" y="1435607"/>
            <a:ext cx="6994646" cy="5222769"/>
          </a:xfrm>
        </p:spPr>
        <p:txBody>
          <a:bodyPr>
            <a:normAutofit lnSpcReduction="10000"/>
          </a:bodyPr>
          <a:lstStyle/>
          <a:p>
            <a:r>
              <a:rPr lang="en-US" sz="1600" b="1" dirty="0"/>
              <a:t>A lot of folks try to use neural networks and deep learning for the sake of it, but try to use simpler, more explainable models where possible. </a:t>
            </a:r>
          </a:p>
          <a:p>
            <a:r>
              <a:rPr lang="en-US" sz="1600" i="1" dirty="0"/>
              <a:t>”When all you have is a hammer, everything starts to look like a nail.”</a:t>
            </a:r>
            <a:r>
              <a:rPr lang="en-US" sz="1600" dirty="0"/>
              <a:t> </a:t>
            </a:r>
          </a:p>
          <a:p>
            <a:r>
              <a:rPr lang="en-US" sz="1600" b="1" dirty="0"/>
              <a:t>Neural networks and deep learning can be expensive and involved to implement, so use them when absolutely warranted. </a:t>
            </a:r>
          </a:p>
          <a:p>
            <a:r>
              <a:rPr lang="en-US" sz="1600" dirty="0"/>
              <a:t>We are going to use a light/dark font prediction dataset that will probably be better solved with logistic regression, but it is helpful to understand complex techniques with toy datasets.</a:t>
            </a:r>
          </a:p>
          <a:p>
            <a:r>
              <a:rPr lang="en-US" sz="1600" dirty="0"/>
              <a:t>We will discuss the practical concerns of neural networks in production in Day 3.  </a:t>
            </a:r>
          </a:p>
          <a:p>
            <a:r>
              <a:rPr lang="en-US" sz="1600" dirty="0"/>
              <a:t> </a:t>
            </a:r>
          </a:p>
        </p:txBody>
      </p:sp>
      <p:pic>
        <p:nvPicPr>
          <p:cNvPr id="1026" name="Picture 2" descr="Free Black Claw Hammer on Brown Wooden Plank Stock Photo">
            <a:extLst>
              <a:ext uri="{FF2B5EF4-FFF2-40B4-BE49-F238E27FC236}">
                <a16:creationId xmlns:a16="http://schemas.microsoft.com/office/drawing/2014/main" id="{27397A07-D2C4-40C4-BE1C-E7C6FC9AC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536" y="1435608"/>
            <a:ext cx="3752560" cy="281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26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79C-A409-AFF5-3E98-C7DFF52544D0}"/>
              </a:ext>
            </a:extLst>
          </p:cNvPr>
          <p:cNvSpPr>
            <a:spLocks noGrp="1"/>
          </p:cNvSpPr>
          <p:nvPr>
            <p:ph type="title"/>
          </p:nvPr>
        </p:nvSpPr>
        <p:spPr/>
        <p:txBody>
          <a:bodyPr/>
          <a:lstStyle/>
          <a:p>
            <a:r>
              <a:rPr lang="en-US" dirty="0"/>
              <a:t>What to Expect</a:t>
            </a:r>
          </a:p>
        </p:txBody>
      </p:sp>
      <p:sp>
        <p:nvSpPr>
          <p:cNvPr id="3" name="Content Placeholder 2">
            <a:extLst>
              <a:ext uri="{FF2B5EF4-FFF2-40B4-BE49-F238E27FC236}">
                <a16:creationId xmlns:a16="http://schemas.microsoft.com/office/drawing/2014/main" id="{A39CAE45-6CE0-5420-C2B6-5B8DD68F7060}"/>
              </a:ext>
            </a:extLst>
          </p:cNvPr>
          <p:cNvSpPr>
            <a:spLocks noGrp="1"/>
          </p:cNvSpPr>
          <p:nvPr>
            <p:ph sz="quarter" idx="10"/>
          </p:nvPr>
        </p:nvSpPr>
        <p:spPr>
          <a:xfrm>
            <a:off x="539495" y="1435608"/>
            <a:ext cx="6514447" cy="3977640"/>
          </a:xfrm>
        </p:spPr>
        <p:txBody>
          <a:bodyPr/>
          <a:lstStyle/>
          <a:p>
            <a:r>
              <a:rPr lang="en-US" dirty="0"/>
              <a:t>We are going to cover the following topics:</a:t>
            </a:r>
          </a:p>
          <a:p>
            <a:pPr marL="285750" indent="-285750">
              <a:buFont typeface="Arial" panose="020B0604020202020204" pitchFamily="34" charset="0"/>
              <a:buChar char="•"/>
            </a:pPr>
            <a:r>
              <a:rPr lang="en-US" dirty="0"/>
              <a:t>Anatomy of a neural network and forward propagation</a:t>
            </a:r>
          </a:p>
          <a:p>
            <a:pPr marL="285750" indent="-285750">
              <a:buFont typeface="Arial" panose="020B0604020202020204" pitchFamily="34" charset="0"/>
              <a:buChar char="•"/>
            </a:pPr>
            <a:r>
              <a:rPr lang="en-US" dirty="0"/>
              <a:t>Using </a:t>
            </a:r>
            <a:r>
              <a:rPr lang="en-US" dirty="0" err="1"/>
              <a:t>Tensorflow</a:t>
            </a:r>
            <a:r>
              <a:rPr lang="en-US" dirty="0"/>
              <a:t> or NumPy to build neural networks</a:t>
            </a:r>
          </a:p>
          <a:p>
            <a:pPr marL="285750" indent="-285750">
              <a:buFont typeface="Arial" panose="020B0604020202020204" pitchFamily="34" charset="0"/>
              <a:buChar char="•"/>
            </a:pPr>
            <a:r>
              <a:rPr lang="en-US" dirty="0" err="1"/>
              <a:t>Backprogation</a:t>
            </a:r>
            <a:r>
              <a:rPr lang="en-US" dirty="0"/>
              <a:t> and stochastic gradient descent </a:t>
            </a:r>
          </a:p>
          <a:p>
            <a:pPr marL="285750" indent="-285750">
              <a:buFont typeface="Arial" panose="020B0604020202020204" pitchFamily="34" charset="0"/>
              <a:buChar char="•"/>
            </a:pPr>
            <a:r>
              <a:rPr lang="en-US" dirty="0"/>
              <a:t>Practical concerns for neural networks and dep learning</a:t>
            </a:r>
          </a:p>
        </p:txBody>
      </p:sp>
      <p:pic>
        <p:nvPicPr>
          <p:cNvPr id="4" name="Graphic 3">
            <a:extLst>
              <a:ext uri="{FF2B5EF4-FFF2-40B4-BE49-F238E27FC236}">
                <a16:creationId xmlns:a16="http://schemas.microsoft.com/office/drawing/2014/main" id="{9BEB050B-8F8F-D817-9BCD-46017D2031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2010" y="1435609"/>
            <a:ext cx="3425592" cy="31654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5001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Anatomy of a Neural Network</a:t>
            </a:r>
          </a:p>
        </p:txBody>
      </p:sp>
    </p:spTree>
    <p:extLst>
      <p:ext uri="{BB962C8B-B14F-4D97-AF65-F5344CB8AC3E}">
        <p14:creationId xmlns:p14="http://schemas.microsoft.com/office/powerpoint/2010/main" val="3279207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8A14-742D-6738-3B54-A9B4CB89B9E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FDA47FA2-4909-D334-7A36-99AECD8671FD}"/>
                  </a:ext>
                </a:extLst>
              </p:cNvPr>
              <p:cNvSpPr/>
              <p:nvPr/>
            </p:nvSpPr>
            <p:spPr>
              <a:xfrm>
                <a:off x="9311411" y="3233930"/>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4</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5</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6</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2</m:t>
                        </m:r>
                      </m:sub>
                    </m:sSub>
                  </m:oMath>
                </a14:m>
                <a:endParaRPr lang="en-US" sz="1150" i="1" dirty="0">
                  <a:solidFill>
                    <a:schemeClr val="bg1"/>
                  </a:solidFill>
                  <a:latin typeface="Cambria Math" panose="02040503050406030204" pitchFamily="18" charset="0"/>
                </a:endParaRPr>
              </a:p>
            </p:txBody>
          </p:sp>
        </mc:Choice>
        <mc:Fallback xmlns="">
          <p:sp>
            <p:nvSpPr>
              <p:cNvPr id="4" name="Oval 3">
                <a:extLst>
                  <a:ext uri="{FF2B5EF4-FFF2-40B4-BE49-F238E27FC236}">
                    <a16:creationId xmlns:a16="http://schemas.microsoft.com/office/drawing/2014/main" id="{FDA47FA2-4909-D334-7A36-99AECD8671FD}"/>
                  </a:ext>
                </a:extLst>
              </p:cNvPr>
              <p:cNvSpPr>
                <a:spLocks noRot="1" noChangeAspect="1" noMove="1" noResize="1" noEditPoints="1" noAdjustHandles="1" noChangeArrowheads="1" noChangeShapeType="1" noTextEdit="1"/>
              </p:cNvSpPr>
              <p:nvPr/>
            </p:nvSpPr>
            <p:spPr>
              <a:xfrm>
                <a:off x="9311411" y="3233930"/>
                <a:ext cx="969651" cy="969651"/>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DBAD3B5C-DC15-F4F5-549E-38604970DC5F}"/>
                  </a:ext>
                </a:extLst>
              </p:cNvPr>
              <p:cNvSpPr/>
              <p:nvPr/>
            </p:nvSpPr>
            <p:spPr>
              <a:xfrm>
                <a:off x="10698191" y="3232238"/>
                <a:ext cx="969651" cy="9696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500" b="0" i="1" smtClean="0">
                        <a:solidFill>
                          <a:schemeClr val="bg1"/>
                        </a:solidFill>
                        <a:latin typeface="Cambria Math" panose="02040503050406030204" pitchFamily="18" charset="0"/>
                      </a:rPr>
                      <m:t>(</m:t>
                    </m:r>
                    <m:sSub>
                      <m:sSubPr>
                        <m:ctrlPr>
                          <a:rPr lang="en-US" sz="500" i="1" smtClean="0">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1</m:t>
                        </m:r>
                      </m:sub>
                    </m:sSub>
                  </m:oMath>
                </a14:m>
                <a:r>
                  <a:rPr lang="en-US" sz="500" dirty="0">
                    <a:solidFill>
                      <a:schemeClr val="bg1"/>
                    </a:solidFill>
                  </a:rPr>
                  <a:t> </a:t>
                </a:r>
                <a14:m>
                  <m:oMath xmlns:m="http://schemas.openxmlformats.org/officeDocument/2006/math">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1</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2</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2</m:t>
                        </m:r>
                      </m:sub>
                    </m:sSub>
                    <m:r>
                      <a:rPr lang="en-US" sz="500" i="1">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3</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3</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ea typeface="Cambria Math" panose="02040503050406030204" pitchFamily="18" charset="0"/>
                          </a:rPr>
                          <m:t>𝑏</m:t>
                        </m:r>
                      </m:e>
                      <m:sub>
                        <m:r>
                          <a:rPr lang="en-US" sz="500" i="1">
                            <a:solidFill>
                              <a:schemeClr val="bg1"/>
                            </a:solidFill>
                            <a:latin typeface="Cambria Math" panose="02040503050406030204" pitchFamily="18" charset="0"/>
                          </a:rPr>
                          <m:t>1</m:t>
                        </m:r>
                      </m:sub>
                    </m:sSub>
                    <m:r>
                      <a:rPr lang="en-US" sz="500" b="0" i="1" smtClean="0">
                        <a:solidFill>
                          <a:schemeClr val="bg1"/>
                        </a:solidFill>
                        <a:latin typeface="Cambria Math" panose="02040503050406030204" pitchFamily="18" charset="0"/>
                      </a:rPr>
                      <m:t>)</m:t>
                    </m:r>
                    <m:sSub>
                      <m:sSubPr>
                        <m:ctrlPr>
                          <a:rPr lang="en-US" sz="500" b="0" i="1" smtClean="0">
                            <a:solidFill>
                              <a:schemeClr val="bg1"/>
                            </a:solidFill>
                            <a:latin typeface="Cambria Math" panose="02040503050406030204" pitchFamily="18" charset="0"/>
                          </a:rPr>
                        </m:ctrlPr>
                      </m:sSubPr>
                      <m:e>
                        <m:r>
                          <a:rPr lang="en-US" sz="500" b="0" i="1" smtClean="0">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10</m:t>
                        </m:r>
                      </m:sub>
                    </m:sSub>
                    <m:r>
                      <a:rPr lang="en-US" sz="500" i="1">
                        <a:solidFill>
                          <a:schemeClr val="bg1"/>
                        </a:solidFill>
                        <a:latin typeface="Cambria Math" panose="02040503050406030204" pitchFamily="18" charset="0"/>
                      </a:rPr>
                      <m:t>+</m:t>
                    </m:r>
                    <m:d>
                      <m:dPr>
                        <m:ctrlPr>
                          <a:rPr lang="en-US" sz="500" i="1">
                            <a:solidFill>
                              <a:schemeClr val="bg1"/>
                            </a:solidFill>
                            <a:latin typeface="Cambria Math" panose="02040503050406030204" pitchFamily="18" charset="0"/>
                          </a:rPr>
                        </m:ctrlPr>
                      </m:dPr>
                      <m:e>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1</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4</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2</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5</m:t>
                            </m:r>
                          </m:sub>
                        </m:sSub>
                        <m:r>
                          <a:rPr lang="en-US" sz="500" i="1">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3</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6</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ea typeface="Cambria Math" panose="02040503050406030204" pitchFamily="18" charset="0"/>
                              </a:rPr>
                              <m:t>𝑏</m:t>
                            </m:r>
                          </m:e>
                          <m:sub>
                            <m:r>
                              <a:rPr lang="en-US" sz="500" b="0" i="1" smtClean="0">
                                <a:solidFill>
                                  <a:schemeClr val="bg1"/>
                                </a:solidFill>
                                <a:latin typeface="Cambria Math" panose="02040503050406030204" pitchFamily="18" charset="0"/>
                                <a:ea typeface="Cambria Math" panose="02040503050406030204" pitchFamily="18" charset="0"/>
                              </a:rPr>
                              <m:t>2</m:t>
                            </m:r>
                          </m:sub>
                        </m:sSub>
                      </m:e>
                    </m:d>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1</m:t>
                        </m:r>
                        <m:r>
                          <a:rPr lang="en-US" sz="500" b="0" i="1" smtClean="0">
                            <a:solidFill>
                              <a:schemeClr val="bg1"/>
                            </a:solidFill>
                            <a:latin typeface="Cambria Math" panose="02040503050406030204" pitchFamily="18" charset="0"/>
                          </a:rPr>
                          <m:t>1</m:t>
                        </m:r>
                      </m:sub>
                    </m:sSub>
                    <m:r>
                      <a:rPr lang="en-US" sz="500" b="0" i="1" smtClean="0">
                        <a:solidFill>
                          <a:schemeClr val="bg1"/>
                        </a:solidFill>
                        <a:latin typeface="Cambria Math" panose="02040503050406030204" pitchFamily="18" charset="0"/>
                      </a:rPr>
                      <m:t>+</m:t>
                    </m:r>
                    <m:d>
                      <m:dPr>
                        <m:ctrlPr>
                          <a:rPr lang="en-US" sz="500" i="1">
                            <a:solidFill>
                              <a:schemeClr val="bg1"/>
                            </a:solidFill>
                            <a:latin typeface="Cambria Math" panose="02040503050406030204" pitchFamily="18" charset="0"/>
                          </a:rPr>
                        </m:ctrlPr>
                      </m:dPr>
                      <m:e>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1</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7</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2</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8</m:t>
                            </m:r>
                          </m:sub>
                        </m:sSub>
                        <m:r>
                          <a:rPr lang="en-US" sz="500" i="1">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3</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9</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ea typeface="Cambria Math" panose="02040503050406030204" pitchFamily="18" charset="0"/>
                              </a:rPr>
                              <m:t>𝑏</m:t>
                            </m:r>
                          </m:e>
                          <m:sub>
                            <m:r>
                              <a:rPr lang="en-US" sz="500" b="0" i="1" smtClean="0">
                                <a:solidFill>
                                  <a:schemeClr val="bg1"/>
                                </a:solidFill>
                                <a:latin typeface="Cambria Math" panose="02040503050406030204" pitchFamily="18" charset="0"/>
                              </a:rPr>
                              <m:t>3</m:t>
                            </m:r>
                          </m:sub>
                        </m:sSub>
                      </m:e>
                    </m:d>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1</m:t>
                        </m:r>
                        <m:r>
                          <a:rPr lang="en-US" sz="500" b="0" i="1" smtClean="0">
                            <a:solidFill>
                              <a:schemeClr val="bg1"/>
                            </a:solidFill>
                            <a:latin typeface="Cambria Math" panose="02040503050406030204" pitchFamily="18" charset="0"/>
                          </a:rPr>
                          <m:t>2</m:t>
                        </m:r>
                      </m:sub>
                    </m:sSub>
                    <m:r>
                      <a:rPr lang="en-US" sz="500" b="0" i="1" smtClean="0">
                        <a:solidFill>
                          <a:schemeClr val="bg1"/>
                        </a:solidFill>
                        <a:latin typeface="Cambria Math" panose="02040503050406030204" pitchFamily="18" charset="0"/>
                      </a:rPr>
                      <m:t>+</m:t>
                    </m:r>
                    <m:sSub>
                      <m:sSubPr>
                        <m:ctrlPr>
                          <a:rPr lang="en-US" sz="500" b="0" i="1" smtClean="0">
                            <a:solidFill>
                              <a:schemeClr val="bg1"/>
                            </a:solidFill>
                            <a:latin typeface="Cambria Math" panose="02040503050406030204" pitchFamily="18" charset="0"/>
                          </a:rPr>
                        </m:ctrlPr>
                      </m:sSubPr>
                      <m:e>
                        <m:r>
                          <a:rPr lang="en-US" sz="500" b="0" i="1" smtClean="0">
                            <a:solidFill>
                              <a:schemeClr val="bg1"/>
                            </a:solidFill>
                            <a:latin typeface="Cambria Math" panose="02040503050406030204" pitchFamily="18" charset="0"/>
                          </a:rPr>
                          <m:t>𝑏</m:t>
                        </m:r>
                      </m:e>
                      <m:sub>
                        <m:r>
                          <a:rPr lang="en-US" sz="500" b="0" i="1" smtClean="0">
                            <a:solidFill>
                              <a:schemeClr val="bg1"/>
                            </a:solidFill>
                            <a:latin typeface="Cambria Math" panose="02040503050406030204" pitchFamily="18" charset="0"/>
                          </a:rPr>
                          <m:t>4</m:t>
                        </m:r>
                      </m:sub>
                    </m:sSub>
                  </m:oMath>
                </a14:m>
                <a:endParaRPr lang="en-US" sz="500" dirty="0">
                  <a:solidFill>
                    <a:schemeClr val="bg1"/>
                  </a:solidFill>
                </a:endParaRPr>
              </a:p>
              <a:p>
                <a:pPr algn="ctr"/>
                <a:endParaRPr lang="en-US" sz="500" dirty="0">
                  <a:solidFill>
                    <a:schemeClr val="bg1"/>
                  </a:solidFill>
                </a:endParaRPr>
              </a:p>
            </p:txBody>
          </p:sp>
        </mc:Choice>
        <mc:Fallback xmlns="">
          <p:sp>
            <p:nvSpPr>
              <p:cNvPr id="5" name="Oval 4">
                <a:extLst>
                  <a:ext uri="{FF2B5EF4-FFF2-40B4-BE49-F238E27FC236}">
                    <a16:creationId xmlns:a16="http://schemas.microsoft.com/office/drawing/2014/main" id="{DBAD3B5C-DC15-F4F5-549E-38604970DC5F}"/>
                  </a:ext>
                </a:extLst>
              </p:cNvPr>
              <p:cNvSpPr>
                <a:spLocks noRot="1" noChangeAspect="1" noMove="1" noResize="1" noEditPoints="1" noAdjustHandles="1" noChangeArrowheads="1" noChangeShapeType="1" noTextEdit="1"/>
              </p:cNvSpPr>
              <p:nvPr/>
            </p:nvSpPr>
            <p:spPr>
              <a:xfrm>
                <a:off x="10698191" y="3232238"/>
                <a:ext cx="969651" cy="969651"/>
              </a:xfrm>
              <a:prstGeom prst="ellipse">
                <a:avLst/>
              </a:prstGeom>
              <a:blipFill>
                <a:blip r:embed="rId3"/>
                <a:stretch>
                  <a:fillRect/>
                </a:stretch>
              </a:blipFill>
              <a:ln>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7F20250-7824-47D1-5879-18BE83A6CC3D}"/>
              </a:ext>
            </a:extLst>
          </p:cNvPr>
          <p:cNvCxnSpPr>
            <a:stCxn id="9" idx="6"/>
            <a:endCxn id="21" idx="2"/>
          </p:cNvCxnSpPr>
          <p:nvPr/>
        </p:nvCxnSpPr>
        <p:spPr>
          <a:xfrm>
            <a:off x="8889961" y="2502493"/>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14117732-BEAC-5EEC-9112-432E86D0609D}"/>
              </a:ext>
            </a:extLst>
          </p:cNvPr>
          <p:cNvCxnSpPr>
            <a:cxnSpLocks/>
            <a:endCxn id="4" idx="1"/>
          </p:cNvCxnSpPr>
          <p:nvPr/>
        </p:nvCxnSpPr>
        <p:spPr>
          <a:xfrm>
            <a:off x="8398389" y="2509088"/>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9A0FA9DF-28C2-CC31-8C4A-76D84FB59B60}"/>
              </a:ext>
            </a:extLst>
          </p:cNvPr>
          <p:cNvCxnSpPr>
            <a:cxnSpLocks/>
            <a:endCxn id="22" idx="1"/>
          </p:cNvCxnSpPr>
          <p:nvPr/>
        </p:nvCxnSpPr>
        <p:spPr>
          <a:xfrm>
            <a:off x="8395943" y="2509088"/>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322C0F9E-BF26-7DED-D0C5-E1E700F92838}"/>
                  </a:ext>
                </a:extLst>
              </p:cNvPr>
              <p:cNvSpPr/>
              <p:nvPr/>
            </p:nvSpPr>
            <p:spPr>
              <a:xfrm>
                <a:off x="7920310" y="2017667"/>
                <a:ext cx="969651" cy="96965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9" name="Oval 8">
                <a:extLst>
                  <a:ext uri="{FF2B5EF4-FFF2-40B4-BE49-F238E27FC236}">
                    <a16:creationId xmlns:a16="http://schemas.microsoft.com/office/drawing/2014/main" id="{322C0F9E-BF26-7DED-D0C5-E1E700F92838}"/>
                  </a:ext>
                </a:extLst>
              </p:cNvPr>
              <p:cNvSpPr>
                <a:spLocks noRot="1" noChangeAspect="1" noMove="1" noResize="1" noEditPoints="1" noAdjustHandles="1" noChangeArrowheads="1" noChangeShapeType="1" noTextEdit="1"/>
              </p:cNvSpPr>
              <p:nvPr/>
            </p:nvSpPr>
            <p:spPr>
              <a:xfrm>
                <a:off x="7920310" y="2017667"/>
                <a:ext cx="969651" cy="969651"/>
              </a:xfrm>
              <a:prstGeom prst="ellipse">
                <a:avLst/>
              </a:prstGeom>
              <a:blipFill>
                <a:blip r:embed="rId4"/>
                <a:stretch>
                  <a:fillRect/>
                </a:stretch>
              </a:blipFill>
              <a:ln>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C2EF5D3-51D6-4B78-3F34-753440C8CA02}"/>
              </a:ext>
            </a:extLst>
          </p:cNvPr>
          <p:cNvCxnSpPr>
            <a:cxnSpLocks/>
            <a:endCxn id="4" idx="2"/>
          </p:cNvCxnSpPr>
          <p:nvPr/>
        </p:nvCxnSpPr>
        <p:spPr>
          <a:xfrm>
            <a:off x="8390251" y="3712159"/>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778A32F-FA15-3581-FCE5-461CC7D40EDD}"/>
              </a:ext>
            </a:extLst>
          </p:cNvPr>
          <p:cNvCxnSpPr>
            <a:cxnSpLocks/>
          </p:cNvCxnSpPr>
          <p:nvPr/>
        </p:nvCxnSpPr>
        <p:spPr>
          <a:xfrm flipV="1">
            <a:off x="8413099" y="2683799"/>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DB2BD76-E356-CE21-E249-5BC8C4A4B284}"/>
              </a:ext>
            </a:extLst>
          </p:cNvPr>
          <p:cNvCxnSpPr>
            <a:cxnSpLocks/>
            <a:endCxn id="22" idx="2"/>
          </p:cNvCxnSpPr>
          <p:nvPr/>
        </p:nvCxnSpPr>
        <p:spPr>
          <a:xfrm>
            <a:off x="8390251" y="4928422"/>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2DE1472-613C-CEEF-9F89-6E7D23446B5B}"/>
              </a:ext>
            </a:extLst>
          </p:cNvPr>
          <p:cNvCxnSpPr>
            <a:cxnSpLocks/>
            <a:endCxn id="21" idx="3"/>
          </p:cNvCxnSpPr>
          <p:nvPr/>
        </p:nvCxnSpPr>
        <p:spPr>
          <a:xfrm flipV="1">
            <a:off x="8405134" y="2851912"/>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BC81EE8-BC46-8BCB-3F5E-BA4033B6B6C2}"/>
              </a:ext>
            </a:extLst>
          </p:cNvPr>
          <p:cNvCxnSpPr>
            <a:cxnSpLocks/>
            <a:endCxn id="4" idx="3"/>
          </p:cNvCxnSpPr>
          <p:nvPr/>
        </p:nvCxnSpPr>
        <p:spPr>
          <a:xfrm flipV="1">
            <a:off x="8413099" y="4061579"/>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D1B79581-82F2-0368-EE8F-F4B363EACC2D}"/>
                  </a:ext>
                </a:extLst>
              </p:cNvPr>
              <p:cNvSpPr/>
              <p:nvPr/>
            </p:nvSpPr>
            <p:spPr>
              <a:xfrm>
                <a:off x="7920309" y="4437001"/>
                <a:ext cx="969651" cy="96965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5" name="Oval 14">
                <a:extLst>
                  <a:ext uri="{FF2B5EF4-FFF2-40B4-BE49-F238E27FC236}">
                    <a16:creationId xmlns:a16="http://schemas.microsoft.com/office/drawing/2014/main" id="{D1B79581-82F2-0368-EE8F-F4B363EACC2D}"/>
                  </a:ext>
                </a:extLst>
              </p:cNvPr>
              <p:cNvSpPr>
                <a:spLocks noRot="1" noChangeAspect="1" noMove="1" noResize="1" noEditPoints="1" noAdjustHandles="1" noChangeArrowheads="1" noChangeShapeType="1" noTextEdit="1"/>
              </p:cNvSpPr>
              <p:nvPr/>
            </p:nvSpPr>
            <p:spPr>
              <a:xfrm>
                <a:off x="7920309" y="4437001"/>
                <a:ext cx="969651" cy="969651"/>
              </a:xfrm>
              <a:prstGeom prst="ellipse">
                <a:avLst/>
              </a:prstGeom>
              <a:blipFill>
                <a:blip r:embed="rId5"/>
                <a:stretch>
                  <a:fillRect/>
                </a:stretch>
              </a:blipFill>
              <a:ln>
                <a:solidFill>
                  <a:schemeClr val="tx1"/>
                </a:solid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DF23C8F-BF0E-884C-D595-763B1DD5AD6B}"/>
              </a:ext>
            </a:extLst>
          </p:cNvPr>
          <p:cNvCxnSpPr>
            <a:cxnSpLocks/>
          </p:cNvCxnSpPr>
          <p:nvPr/>
        </p:nvCxnSpPr>
        <p:spPr>
          <a:xfrm>
            <a:off x="8401605" y="3753968"/>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3AADA24C-56EB-441E-758B-2C9AF80A3663}"/>
                  </a:ext>
                </a:extLst>
              </p:cNvPr>
              <p:cNvSpPr/>
              <p:nvPr/>
            </p:nvSpPr>
            <p:spPr>
              <a:xfrm>
                <a:off x="7920309" y="3227334"/>
                <a:ext cx="969651" cy="96965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7" name="Oval 16">
                <a:extLst>
                  <a:ext uri="{FF2B5EF4-FFF2-40B4-BE49-F238E27FC236}">
                    <a16:creationId xmlns:a16="http://schemas.microsoft.com/office/drawing/2014/main" id="{3AADA24C-56EB-441E-758B-2C9AF80A3663}"/>
                  </a:ext>
                </a:extLst>
              </p:cNvPr>
              <p:cNvSpPr>
                <a:spLocks noRot="1" noChangeAspect="1" noMove="1" noResize="1" noEditPoints="1" noAdjustHandles="1" noChangeArrowheads="1" noChangeShapeType="1" noTextEdit="1"/>
              </p:cNvSpPr>
              <p:nvPr/>
            </p:nvSpPr>
            <p:spPr>
              <a:xfrm>
                <a:off x="7920309" y="3227334"/>
                <a:ext cx="969651" cy="969651"/>
              </a:xfrm>
              <a:prstGeom prst="ellipse">
                <a:avLst/>
              </a:prstGeom>
              <a:blipFill>
                <a:blip r:embed="rId6"/>
                <a:stretch>
                  <a:fillRect/>
                </a:stretch>
              </a:blipFill>
              <a:ln>
                <a:solidFill>
                  <a:schemeClr val="tx1"/>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1E6DAF42-327C-D88E-00C6-03433180819A}"/>
              </a:ext>
            </a:extLst>
          </p:cNvPr>
          <p:cNvCxnSpPr>
            <a:cxnSpLocks/>
            <a:endCxn id="5" idx="1"/>
          </p:cNvCxnSpPr>
          <p:nvPr/>
        </p:nvCxnSpPr>
        <p:spPr>
          <a:xfrm>
            <a:off x="9787330" y="2509088"/>
            <a:ext cx="1052863" cy="8651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2ABBD59-31D9-9FF3-E14B-A2DA3D513C43}"/>
              </a:ext>
            </a:extLst>
          </p:cNvPr>
          <p:cNvCxnSpPr>
            <a:cxnSpLocks/>
            <a:endCxn id="5" idx="3"/>
          </p:cNvCxnSpPr>
          <p:nvPr/>
        </p:nvCxnSpPr>
        <p:spPr>
          <a:xfrm flipV="1">
            <a:off x="9777031" y="4059887"/>
            <a:ext cx="1063162" cy="8619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5DB1314-3650-7AE0-9E73-3356C6077B37}"/>
              </a:ext>
            </a:extLst>
          </p:cNvPr>
          <p:cNvCxnSpPr>
            <a:cxnSpLocks/>
            <a:stCxn id="4" idx="6"/>
            <a:endCxn id="5" idx="2"/>
          </p:cNvCxnSpPr>
          <p:nvPr/>
        </p:nvCxnSpPr>
        <p:spPr>
          <a:xfrm flipV="1">
            <a:off x="10281062" y="3717064"/>
            <a:ext cx="417129" cy="169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9E05CFE-971E-D8D7-EFEA-5D0A18C8BFA0}"/>
                  </a:ext>
                </a:extLst>
              </p:cNvPr>
              <p:cNvSpPr/>
              <p:nvPr/>
            </p:nvSpPr>
            <p:spPr>
              <a:xfrm>
                <a:off x="9311412" y="2024263"/>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1</m:t>
                        </m:r>
                      </m:sub>
                    </m:sSub>
                  </m:oMath>
                </a14:m>
                <a:r>
                  <a:rPr lang="en-US" sz="1150" dirty="0">
                    <a:solidFill>
                      <a:schemeClr val="bg1"/>
                    </a:solidFill>
                  </a:rPr>
                  <a:t> </a:t>
                </a: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1</m:t>
                        </m:r>
                      </m:sub>
                    </m:sSub>
                    <m:r>
                      <a:rPr lang="en-US" sz="1150" b="0" i="0"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2</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2</m:t>
                        </m:r>
                      </m:sub>
                    </m:sSub>
                    <m:r>
                      <a:rPr lang="en-US" sz="1150" b="0" i="1"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3</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3</m:t>
                        </m:r>
                      </m:sub>
                    </m:sSub>
                    <m:r>
                      <a:rPr lang="en-US" sz="1150" b="0" i="0" smtClean="0">
                        <a:solidFill>
                          <a:schemeClr val="bg1"/>
                        </a:solidFill>
                        <a:latin typeface="Cambria Math" panose="02040503050406030204" pitchFamily="18" charset="0"/>
                      </a:rPr>
                      <m:t>+</m:t>
                    </m:r>
                    <m:sSub>
                      <m:sSubPr>
                        <m:ctrlPr>
                          <a:rPr lang="en-US" sz="1150" b="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ea typeface="Cambria Math" panose="02040503050406030204" pitchFamily="18" charset="0"/>
                          </a:rPr>
                          <m:t>𝑏</m:t>
                        </m:r>
                      </m:e>
                      <m:sub>
                        <m:r>
                          <a:rPr lang="en-US" sz="1150" b="0" i="1" smtClean="0">
                            <a:solidFill>
                              <a:schemeClr val="bg1"/>
                            </a:solidFill>
                            <a:latin typeface="Cambria Math" panose="02040503050406030204" pitchFamily="18" charset="0"/>
                          </a:rPr>
                          <m:t>1</m:t>
                        </m:r>
                      </m:sub>
                    </m:sSub>
                  </m:oMath>
                </a14:m>
                <a:endParaRPr lang="en-US" sz="1150" dirty="0">
                  <a:solidFill>
                    <a:schemeClr val="bg1"/>
                  </a:solidFill>
                </a:endParaRPr>
              </a:p>
            </p:txBody>
          </p:sp>
        </mc:Choice>
        <mc:Fallback xmlns="">
          <p:sp>
            <p:nvSpPr>
              <p:cNvPr id="21" name="Oval 20">
                <a:extLst>
                  <a:ext uri="{FF2B5EF4-FFF2-40B4-BE49-F238E27FC236}">
                    <a16:creationId xmlns:a16="http://schemas.microsoft.com/office/drawing/2014/main" id="{89E05CFE-971E-D8D7-EFEA-5D0A18C8BFA0}"/>
                  </a:ext>
                </a:extLst>
              </p:cNvPr>
              <p:cNvSpPr>
                <a:spLocks noRot="1" noChangeAspect="1" noMove="1" noResize="1" noEditPoints="1" noAdjustHandles="1" noChangeArrowheads="1" noChangeShapeType="1" noTextEdit="1"/>
              </p:cNvSpPr>
              <p:nvPr/>
            </p:nvSpPr>
            <p:spPr>
              <a:xfrm>
                <a:off x="9311412" y="2024263"/>
                <a:ext cx="969651" cy="969651"/>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7086BBCB-B81D-091E-5569-F13C13017F13}"/>
                  </a:ext>
                </a:extLst>
              </p:cNvPr>
              <p:cNvSpPr/>
              <p:nvPr/>
            </p:nvSpPr>
            <p:spPr>
              <a:xfrm>
                <a:off x="9311411" y="4443597"/>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7</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8</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9</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3</m:t>
                        </m:r>
                      </m:sub>
                    </m:sSub>
                  </m:oMath>
                </a14:m>
                <a:endParaRPr lang="en-US" sz="1150" i="1" dirty="0">
                  <a:solidFill>
                    <a:schemeClr val="bg1"/>
                  </a:solidFill>
                  <a:latin typeface="Cambria Math" panose="02040503050406030204" pitchFamily="18" charset="0"/>
                </a:endParaRPr>
              </a:p>
            </p:txBody>
          </p:sp>
        </mc:Choice>
        <mc:Fallback xmlns="">
          <p:sp>
            <p:nvSpPr>
              <p:cNvPr id="22" name="Oval 21">
                <a:extLst>
                  <a:ext uri="{FF2B5EF4-FFF2-40B4-BE49-F238E27FC236}">
                    <a16:creationId xmlns:a16="http://schemas.microsoft.com/office/drawing/2014/main" id="{7086BBCB-B81D-091E-5569-F13C13017F13}"/>
                  </a:ext>
                </a:extLst>
              </p:cNvPr>
              <p:cNvSpPr>
                <a:spLocks noRot="1" noChangeAspect="1" noMove="1" noResize="1" noEditPoints="1" noAdjustHandles="1" noChangeArrowheads="1" noChangeShapeType="1" noTextEdit="1"/>
              </p:cNvSpPr>
              <p:nvPr/>
            </p:nvSpPr>
            <p:spPr>
              <a:xfrm>
                <a:off x="9311411" y="4443597"/>
                <a:ext cx="969651" cy="969651"/>
              </a:xfrm>
              <a:prstGeom prst="ellipse">
                <a:avLst/>
              </a:prstGeom>
              <a:blipFill>
                <a:blip r:embed="rId8"/>
                <a:stretch>
                  <a:fillRect/>
                </a:stretch>
              </a:blipFill>
              <a:ln>
                <a:solidFill>
                  <a:schemeClr val="tx1"/>
                </a:solidFill>
              </a:ln>
            </p:spPr>
            <p:txBody>
              <a:bodyPr/>
              <a:lstStyle/>
              <a:p>
                <a:r>
                  <a:rPr lang="en-US">
                    <a:noFill/>
                  </a:rPr>
                  <a:t> </a:t>
                </a:r>
              </a:p>
            </p:txBody>
          </p:sp>
        </mc:Fallback>
      </mc:AlternateContent>
      <p:cxnSp>
        <p:nvCxnSpPr>
          <p:cNvPr id="104" name="Straight Arrow Connector 103">
            <a:extLst>
              <a:ext uri="{FF2B5EF4-FFF2-40B4-BE49-F238E27FC236}">
                <a16:creationId xmlns:a16="http://schemas.microsoft.com/office/drawing/2014/main" id="{CA20FD1A-65E5-A2A8-5BEE-B9A183631923}"/>
              </a:ext>
            </a:extLst>
          </p:cNvPr>
          <p:cNvCxnSpPr>
            <a:cxnSpLocks/>
            <a:stCxn id="107" idx="6"/>
            <a:endCxn id="119" idx="2"/>
          </p:cNvCxnSpPr>
          <p:nvPr/>
        </p:nvCxnSpPr>
        <p:spPr>
          <a:xfrm>
            <a:off x="2881145" y="3082931"/>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8E4C5EE-4096-4965-01BB-A16D8417C81B}"/>
              </a:ext>
            </a:extLst>
          </p:cNvPr>
          <p:cNvCxnSpPr>
            <a:cxnSpLocks/>
            <a:endCxn id="102" idx="1"/>
          </p:cNvCxnSpPr>
          <p:nvPr/>
        </p:nvCxnSpPr>
        <p:spPr>
          <a:xfrm>
            <a:off x="2389573" y="3089526"/>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7CF0ED67-E2BD-97FB-7664-65F94D0D6FE1}"/>
              </a:ext>
            </a:extLst>
          </p:cNvPr>
          <p:cNvCxnSpPr>
            <a:cxnSpLocks/>
            <a:endCxn id="120" idx="1"/>
          </p:cNvCxnSpPr>
          <p:nvPr/>
        </p:nvCxnSpPr>
        <p:spPr>
          <a:xfrm>
            <a:off x="2387127" y="3089526"/>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7" name="Oval 106">
                <a:extLst>
                  <a:ext uri="{FF2B5EF4-FFF2-40B4-BE49-F238E27FC236}">
                    <a16:creationId xmlns:a16="http://schemas.microsoft.com/office/drawing/2014/main" id="{E3ABC5BF-4290-977C-BF07-AF4DE652693A}"/>
                  </a:ext>
                </a:extLst>
              </p:cNvPr>
              <p:cNvSpPr/>
              <p:nvPr/>
            </p:nvSpPr>
            <p:spPr>
              <a:xfrm>
                <a:off x="1911494" y="2598105"/>
                <a:ext cx="969651" cy="96965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55</m:t>
                      </m:r>
                    </m:oMath>
                  </m:oMathPara>
                </a14:m>
                <a:endParaRPr lang="en-US" dirty="0"/>
              </a:p>
            </p:txBody>
          </p:sp>
        </mc:Choice>
        <mc:Fallback xmlns="">
          <p:sp>
            <p:nvSpPr>
              <p:cNvPr id="107" name="Oval 106">
                <a:extLst>
                  <a:ext uri="{FF2B5EF4-FFF2-40B4-BE49-F238E27FC236}">
                    <a16:creationId xmlns:a16="http://schemas.microsoft.com/office/drawing/2014/main" id="{E3ABC5BF-4290-977C-BF07-AF4DE652693A}"/>
                  </a:ext>
                </a:extLst>
              </p:cNvPr>
              <p:cNvSpPr>
                <a:spLocks noRot="1" noChangeAspect="1" noMove="1" noResize="1" noEditPoints="1" noAdjustHandles="1" noChangeArrowheads="1" noChangeShapeType="1" noTextEdit="1"/>
              </p:cNvSpPr>
              <p:nvPr/>
            </p:nvSpPr>
            <p:spPr>
              <a:xfrm>
                <a:off x="1911494" y="2598105"/>
                <a:ext cx="969651" cy="969651"/>
              </a:xfrm>
              <a:prstGeom prst="ellipse">
                <a:avLst/>
              </a:prstGeom>
              <a:blipFill>
                <a:blip r:embed="rId9"/>
                <a:stretch>
                  <a:fillRect/>
                </a:stretch>
              </a:blipFill>
              <a:ln>
                <a:solidFill>
                  <a:schemeClr val="tx1"/>
                </a:solidFill>
              </a:ln>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00211526-CCF8-30BA-064E-0B0057CD550B}"/>
              </a:ext>
            </a:extLst>
          </p:cNvPr>
          <p:cNvCxnSpPr>
            <a:cxnSpLocks/>
            <a:endCxn id="102" idx="2"/>
          </p:cNvCxnSpPr>
          <p:nvPr/>
        </p:nvCxnSpPr>
        <p:spPr>
          <a:xfrm>
            <a:off x="2381435" y="4292597"/>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2D4DD65D-533F-C5FE-EF41-6F22E5A1C2E4}"/>
              </a:ext>
            </a:extLst>
          </p:cNvPr>
          <p:cNvCxnSpPr>
            <a:cxnSpLocks/>
          </p:cNvCxnSpPr>
          <p:nvPr/>
        </p:nvCxnSpPr>
        <p:spPr>
          <a:xfrm flipV="1">
            <a:off x="2404283" y="3264237"/>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8278AC71-6B1E-8DA9-774A-B21FA3F4F33B}"/>
              </a:ext>
            </a:extLst>
          </p:cNvPr>
          <p:cNvCxnSpPr>
            <a:cxnSpLocks/>
            <a:endCxn id="120" idx="2"/>
          </p:cNvCxnSpPr>
          <p:nvPr/>
        </p:nvCxnSpPr>
        <p:spPr>
          <a:xfrm>
            <a:off x="2381435" y="5508860"/>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DC6DA058-61BF-D276-08D4-5A4585390AF5}"/>
              </a:ext>
            </a:extLst>
          </p:cNvPr>
          <p:cNvCxnSpPr>
            <a:cxnSpLocks/>
            <a:endCxn id="119" idx="3"/>
          </p:cNvCxnSpPr>
          <p:nvPr/>
        </p:nvCxnSpPr>
        <p:spPr>
          <a:xfrm flipV="1">
            <a:off x="2396318" y="3432350"/>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330D64A-F59A-8645-289E-3FCA665C7D06}"/>
              </a:ext>
            </a:extLst>
          </p:cNvPr>
          <p:cNvCxnSpPr>
            <a:cxnSpLocks/>
            <a:endCxn id="102" idx="3"/>
          </p:cNvCxnSpPr>
          <p:nvPr/>
        </p:nvCxnSpPr>
        <p:spPr>
          <a:xfrm flipV="1">
            <a:off x="2404283" y="4642017"/>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 name="Oval 112">
                <a:extLst>
                  <a:ext uri="{FF2B5EF4-FFF2-40B4-BE49-F238E27FC236}">
                    <a16:creationId xmlns:a16="http://schemas.microsoft.com/office/drawing/2014/main" id="{E12F8222-B6DF-7FFB-2EB1-2BE070C749DA}"/>
                  </a:ext>
                </a:extLst>
              </p:cNvPr>
              <p:cNvSpPr/>
              <p:nvPr/>
            </p:nvSpPr>
            <p:spPr>
              <a:xfrm>
                <a:off x="1911493" y="5017439"/>
                <a:ext cx="969651" cy="96965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04</m:t>
                      </m:r>
                    </m:oMath>
                  </m:oMathPara>
                </a14:m>
                <a:endParaRPr lang="en-US" dirty="0"/>
              </a:p>
            </p:txBody>
          </p:sp>
        </mc:Choice>
        <mc:Fallback xmlns="">
          <p:sp>
            <p:nvSpPr>
              <p:cNvPr id="113" name="Oval 112">
                <a:extLst>
                  <a:ext uri="{FF2B5EF4-FFF2-40B4-BE49-F238E27FC236}">
                    <a16:creationId xmlns:a16="http://schemas.microsoft.com/office/drawing/2014/main" id="{E12F8222-B6DF-7FFB-2EB1-2BE070C749DA}"/>
                  </a:ext>
                </a:extLst>
              </p:cNvPr>
              <p:cNvSpPr>
                <a:spLocks noRot="1" noChangeAspect="1" noMove="1" noResize="1" noEditPoints="1" noAdjustHandles="1" noChangeArrowheads="1" noChangeShapeType="1" noTextEdit="1"/>
              </p:cNvSpPr>
              <p:nvPr/>
            </p:nvSpPr>
            <p:spPr>
              <a:xfrm>
                <a:off x="1911493" y="5017439"/>
                <a:ext cx="969651" cy="969651"/>
              </a:xfrm>
              <a:prstGeom prst="ellipse">
                <a:avLst/>
              </a:prstGeom>
              <a:blipFill>
                <a:blip r:embed="rId10"/>
                <a:stretch>
                  <a:fillRect/>
                </a:stretch>
              </a:blipFill>
              <a:ln>
                <a:solidFill>
                  <a:schemeClr val="tx1"/>
                </a:solid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EC855CFF-FB7C-DEBC-5081-104A14B23E5C}"/>
              </a:ext>
            </a:extLst>
          </p:cNvPr>
          <p:cNvCxnSpPr>
            <a:cxnSpLocks/>
          </p:cNvCxnSpPr>
          <p:nvPr/>
        </p:nvCxnSpPr>
        <p:spPr>
          <a:xfrm>
            <a:off x="2392789" y="4334406"/>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5" name="Oval 114">
                <a:extLst>
                  <a:ext uri="{FF2B5EF4-FFF2-40B4-BE49-F238E27FC236}">
                    <a16:creationId xmlns:a16="http://schemas.microsoft.com/office/drawing/2014/main" id="{6BC863D0-C022-AEA1-834E-D72F95CA2404}"/>
                  </a:ext>
                </a:extLst>
              </p:cNvPr>
              <p:cNvSpPr/>
              <p:nvPr/>
            </p:nvSpPr>
            <p:spPr>
              <a:xfrm>
                <a:off x="1911493" y="3807772"/>
                <a:ext cx="969651" cy="96965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55</m:t>
                      </m:r>
                    </m:oMath>
                  </m:oMathPara>
                </a14:m>
                <a:endParaRPr lang="en-US" dirty="0"/>
              </a:p>
            </p:txBody>
          </p:sp>
        </mc:Choice>
        <mc:Fallback xmlns="">
          <p:sp>
            <p:nvSpPr>
              <p:cNvPr id="115" name="Oval 114">
                <a:extLst>
                  <a:ext uri="{FF2B5EF4-FFF2-40B4-BE49-F238E27FC236}">
                    <a16:creationId xmlns:a16="http://schemas.microsoft.com/office/drawing/2014/main" id="{6BC863D0-C022-AEA1-834E-D72F95CA2404}"/>
                  </a:ext>
                </a:extLst>
              </p:cNvPr>
              <p:cNvSpPr>
                <a:spLocks noRot="1" noChangeAspect="1" noMove="1" noResize="1" noEditPoints="1" noAdjustHandles="1" noChangeArrowheads="1" noChangeShapeType="1" noTextEdit="1"/>
              </p:cNvSpPr>
              <p:nvPr/>
            </p:nvSpPr>
            <p:spPr>
              <a:xfrm>
                <a:off x="1911493" y="3807772"/>
                <a:ext cx="969651" cy="969651"/>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Oval 96">
                <a:extLst>
                  <a:ext uri="{FF2B5EF4-FFF2-40B4-BE49-F238E27FC236}">
                    <a16:creationId xmlns:a16="http://schemas.microsoft.com/office/drawing/2014/main" id="{40BBD361-C557-8E82-2180-9B201CF40A9C}"/>
                  </a:ext>
                </a:extLst>
              </p:cNvPr>
              <p:cNvSpPr/>
              <p:nvPr/>
            </p:nvSpPr>
            <p:spPr>
              <a:xfrm>
                <a:off x="4699388" y="3814368"/>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solidFill>
                            <a:schemeClr val="bg1"/>
                          </a:solidFill>
                          <a:latin typeface="Cambria Math" panose="02040503050406030204" pitchFamily="18" charset="0"/>
                        </a:rPr>
                        <m:t>…</m:t>
                      </m:r>
                    </m:oMath>
                  </m:oMathPara>
                </a14:m>
                <a:endParaRPr lang="en-US" sz="2400" i="1" dirty="0">
                  <a:solidFill>
                    <a:schemeClr val="bg1"/>
                  </a:solidFill>
                  <a:latin typeface="Cambria Math" panose="02040503050406030204" pitchFamily="18" charset="0"/>
                </a:endParaRPr>
              </a:p>
            </p:txBody>
          </p:sp>
        </mc:Choice>
        <mc:Fallback xmlns="">
          <p:sp>
            <p:nvSpPr>
              <p:cNvPr id="97" name="Oval 96">
                <a:extLst>
                  <a:ext uri="{FF2B5EF4-FFF2-40B4-BE49-F238E27FC236}">
                    <a16:creationId xmlns:a16="http://schemas.microsoft.com/office/drawing/2014/main" id="{40BBD361-C557-8E82-2180-9B201CF40A9C}"/>
                  </a:ext>
                </a:extLst>
              </p:cNvPr>
              <p:cNvSpPr>
                <a:spLocks noRot="1" noChangeAspect="1" noMove="1" noResize="1" noEditPoints="1" noAdjustHandles="1" noChangeArrowheads="1" noChangeShapeType="1" noTextEdit="1"/>
              </p:cNvSpPr>
              <p:nvPr/>
            </p:nvSpPr>
            <p:spPr>
              <a:xfrm>
                <a:off x="4699388" y="3814368"/>
                <a:ext cx="969651" cy="969651"/>
              </a:xfrm>
              <a:prstGeom prst="ellipse">
                <a:avLst/>
              </a:prstGeom>
              <a:blipFill>
                <a:blip r:embed="rId12"/>
                <a:stretch>
                  <a:fillRect/>
                </a:stretch>
              </a:blipFill>
              <a:ln>
                <a:solidFill>
                  <a:schemeClr val="tx1"/>
                </a:solidFill>
              </a:ln>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77D86181-8FAE-291E-C710-84BDD8AC41D4}"/>
              </a:ext>
            </a:extLst>
          </p:cNvPr>
          <p:cNvCxnSpPr>
            <a:cxnSpLocks/>
            <a:endCxn id="134" idx="2"/>
          </p:cNvCxnSpPr>
          <p:nvPr/>
        </p:nvCxnSpPr>
        <p:spPr>
          <a:xfrm>
            <a:off x="4277938" y="3082931"/>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24225794-F73B-DF95-13E4-3D6EE5E83DF0}"/>
              </a:ext>
            </a:extLst>
          </p:cNvPr>
          <p:cNvCxnSpPr>
            <a:cxnSpLocks/>
            <a:endCxn id="97" idx="1"/>
          </p:cNvCxnSpPr>
          <p:nvPr/>
        </p:nvCxnSpPr>
        <p:spPr>
          <a:xfrm>
            <a:off x="3786366" y="3089526"/>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B323F8DB-74E3-46C4-5B78-E8D8E9D766E8}"/>
              </a:ext>
            </a:extLst>
          </p:cNvPr>
          <p:cNvCxnSpPr>
            <a:cxnSpLocks/>
            <a:endCxn id="135" idx="1"/>
          </p:cNvCxnSpPr>
          <p:nvPr/>
        </p:nvCxnSpPr>
        <p:spPr>
          <a:xfrm>
            <a:off x="3783920" y="3089526"/>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8FD34ACE-C04B-F0F9-B42C-BBE1CC5805A0}"/>
              </a:ext>
            </a:extLst>
          </p:cNvPr>
          <p:cNvCxnSpPr>
            <a:cxnSpLocks/>
            <a:endCxn id="97" idx="2"/>
          </p:cNvCxnSpPr>
          <p:nvPr/>
        </p:nvCxnSpPr>
        <p:spPr>
          <a:xfrm>
            <a:off x="3778228" y="4292597"/>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672F694D-EB8C-FF58-8695-A357D740586D}"/>
              </a:ext>
            </a:extLst>
          </p:cNvPr>
          <p:cNvCxnSpPr>
            <a:cxnSpLocks/>
          </p:cNvCxnSpPr>
          <p:nvPr/>
        </p:nvCxnSpPr>
        <p:spPr>
          <a:xfrm flipV="1">
            <a:off x="3801076" y="3264237"/>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58AF777-8AA8-E709-AE30-8AE3CCF0562A}"/>
              </a:ext>
            </a:extLst>
          </p:cNvPr>
          <p:cNvCxnSpPr>
            <a:cxnSpLocks/>
            <a:endCxn id="135" idx="2"/>
          </p:cNvCxnSpPr>
          <p:nvPr/>
        </p:nvCxnSpPr>
        <p:spPr>
          <a:xfrm>
            <a:off x="3778228" y="5508860"/>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2576BA2F-9029-CAE2-98C6-C4B77742D7C0}"/>
              </a:ext>
            </a:extLst>
          </p:cNvPr>
          <p:cNvCxnSpPr>
            <a:cxnSpLocks/>
            <a:endCxn id="134" idx="3"/>
          </p:cNvCxnSpPr>
          <p:nvPr/>
        </p:nvCxnSpPr>
        <p:spPr>
          <a:xfrm flipV="1">
            <a:off x="3793111" y="3432350"/>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08A3857D-4A71-C700-AB39-2DF8B536D0BE}"/>
              </a:ext>
            </a:extLst>
          </p:cNvPr>
          <p:cNvCxnSpPr>
            <a:cxnSpLocks/>
            <a:endCxn id="97" idx="3"/>
          </p:cNvCxnSpPr>
          <p:nvPr/>
        </p:nvCxnSpPr>
        <p:spPr>
          <a:xfrm flipV="1">
            <a:off x="3801076" y="4642017"/>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ED60D1F4-7090-8C78-8ABA-911DC9E171FA}"/>
              </a:ext>
            </a:extLst>
          </p:cNvPr>
          <p:cNvCxnSpPr>
            <a:cxnSpLocks/>
          </p:cNvCxnSpPr>
          <p:nvPr/>
        </p:nvCxnSpPr>
        <p:spPr>
          <a:xfrm>
            <a:off x="3789582" y="4334406"/>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9345EE4D-D22F-BAD9-43D0-9043B2A1CB28}"/>
              </a:ext>
            </a:extLst>
          </p:cNvPr>
          <p:cNvCxnSpPr>
            <a:cxnSpLocks/>
          </p:cNvCxnSpPr>
          <p:nvPr/>
        </p:nvCxnSpPr>
        <p:spPr>
          <a:xfrm>
            <a:off x="5175307" y="3089526"/>
            <a:ext cx="1052863" cy="8651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6BFA570E-BD34-5550-01F7-BEA3153608B3}"/>
              </a:ext>
            </a:extLst>
          </p:cNvPr>
          <p:cNvCxnSpPr>
            <a:cxnSpLocks/>
          </p:cNvCxnSpPr>
          <p:nvPr/>
        </p:nvCxnSpPr>
        <p:spPr>
          <a:xfrm flipV="1">
            <a:off x="5165008" y="4640325"/>
            <a:ext cx="1063162" cy="8619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033E43D0-C369-7D89-4A08-146A0439D5E0}"/>
              </a:ext>
            </a:extLst>
          </p:cNvPr>
          <p:cNvCxnSpPr>
            <a:cxnSpLocks/>
            <a:stCxn id="97" idx="6"/>
          </p:cNvCxnSpPr>
          <p:nvPr/>
        </p:nvCxnSpPr>
        <p:spPr>
          <a:xfrm flipV="1">
            <a:off x="5669039" y="4297502"/>
            <a:ext cx="417129" cy="169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4" name="Oval 133">
                <a:extLst>
                  <a:ext uri="{FF2B5EF4-FFF2-40B4-BE49-F238E27FC236}">
                    <a16:creationId xmlns:a16="http://schemas.microsoft.com/office/drawing/2014/main" id="{45C2B16D-0F10-001F-3383-2B19383A0FEA}"/>
                  </a:ext>
                </a:extLst>
              </p:cNvPr>
              <p:cNvSpPr/>
              <p:nvPr/>
            </p:nvSpPr>
            <p:spPr>
              <a:xfrm>
                <a:off x="4699389" y="2604701"/>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 </m:t>
                      </m:r>
                      <m:r>
                        <a:rPr lang="en-US" sz="2400" i="1"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134" name="Oval 133">
                <a:extLst>
                  <a:ext uri="{FF2B5EF4-FFF2-40B4-BE49-F238E27FC236}">
                    <a16:creationId xmlns:a16="http://schemas.microsoft.com/office/drawing/2014/main" id="{45C2B16D-0F10-001F-3383-2B19383A0FEA}"/>
                  </a:ext>
                </a:extLst>
              </p:cNvPr>
              <p:cNvSpPr>
                <a:spLocks noRot="1" noChangeAspect="1" noMove="1" noResize="1" noEditPoints="1" noAdjustHandles="1" noChangeArrowheads="1" noChangeShapeType="1" noTextEdit="1"/>
              </p:cNvSpPr>
              <p:nvPr/>
            </p:nvSpPr>
            <p:spPr>
              <a:xfrm>
                <a:off x="4699389" y="2604701"/>
                <a:ext cx="969651" cy="969651"/>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Oval 134">
                <a:extLst>
                  <a:ext uri="{FF2B5EF4-FFF2-40B4-BE49-F238E27FC236}">
                    <a16:creationId xmlns:a16="http://schemas.microsoft.com/office/drawing/2014/main" id="{C324E68F-C7BE-F373-C5BE-BFC1E892E8AC}"/>
                  </a:ext>
                </a:extLst>
              </p:cNvPr>
              <p:cNvSpPr/>
              <p:nvPr/>
            </p:nvSpPr>
            <p:spPr>
              <a:xfrm>
                <a:off x="4699388" y="5024035"/>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solidFill>
                            <a:schemeClr val="bg1"/>
                          </a:solidFill>
                          <a:latin typeface="Cambria Math" panose="02040503050406030204" pitchFamily="18" charset="0"/>
                        </a:rPr>
                        <m:t>…</m:t>
                      </m:r>
                    </m:oMath>
                  </m:oMathPara>
                </a14:m>
                <a:endParaRPr lang="en-US" sz="2400" i="1" dirty="0">
                  <a:solidFill>
                    <a:schemeClr val="bg1"/>
                  </a:solidFill>
                  <a:latin typeface="Cambria Math" panose="02040503050406030204" pitchFamily="18" charset="0"/>
                </a:endParaRPr>
              </a:p>
            </p:txBody>
          </p:sp>
        </mc:Choice>
        <mc:Fallback xmlns="">
          <p:sp>
            <p:nvSpPr>
              <p:cNvPr id="135" name="Oval 134">
                <a:extLst>
                  <a:ext uri="{FF2B5EF4-FFF2-40B4-BE49-F238E27FC236}">
                    <a16:creationId xmlns:a16="http://schemas.microsoft.com/office/drawing/2014/main" id="{C324E68F-C7BE-F373-C5BE-BFC1E892E8AC}"/>
                  </a:ext>
                </a:extLst>
              </p:cNvPr>
              <p:cNvSpPr>
                <a:spLocks noRot="1" noChangeAspect="1" noMove="1" noResize="1" noEditPoints="1" noAdjustHandles="1" noChangeArrowheads="1" noChangeShapeType="1" noTextEdit="1"/>
              </p:cNvSpPr>
              <p:nvPr/>
            </p:nvSpPr>
            <p:spPr>
              <a:xfrm>
                <a:off x="4699388" y="5024035"/>
                <a:ext cx="969651" cy="969651"/>
              </a:xfrm>
              <a:prstGeom prst="ellipse">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Oval 101">
                <a:extLst>
                  <a:ext uri="{FF2B5EF4-FFF2-40B4-BE49-F238E27FC236}">
                    <a16:creationId xmlns:a16="http://schemas.microsoft.com/office/drawing/2014/main" id="{42DB890F-FDCC-3592-D3CC-673FD9BF5B2A}"/>
                  </a:ext>
                </a:extLst>
              </p:cNvPr>
              <p:cNvSpPr/>
              <p:nvPr/>
            </p:nvSpPr>
            <p:spPr>
              <a:xfrm>
                <a:off x="3302595" y="3814368"/>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4</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5</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6</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2</m:t>
                        </m:r>
                      </m:sub>
                    </m:sSub>
                  </m:oMath>
                </a14:m>
                <a:endParaRPr lang="en-US" sz="1150" i="1" dirty="0">
                  <a:solidFill>
                    <a:schemeClr val="bg1"/>
                  </a:solidFill>
                  <a:latin typeface="Cambria Math" panose="02040503050406030204" pitchFamily="18" charset="0"/>
                </a:endParaRPr>
              </a:p>
            </p:txBody>
          </p:sp>
        </mc:Choice>
        <mc:Fallback xmlns="">
          <p:sp>
            <p:nvSpPr>
              <p:cNvPr id="102" name="Oval 101">
                <a:extLst>
                  <a:ext uri="{FF2B5EF4-FFF2-40B4-BE49-F238E27FC236}">
                    <a16:creationId xmlns:a16="http://schemas.microsoft.com/office/drawing/2014/main" id="{42DB890F-FDCC-3592-D3CC-673FD9BF5B2A}"/>
                  </a:ext>
                </a:extLst>
              </p:cNvPr>
              <p:cNvSpPr>
                <a:spLocks noRot="1" noChangeAspect="1" noMove="1" noResize="1" noEditPoints="1" noAdjustHandles="1" noChangeArrowheads="1" noChangeShapeType="1" noTextEdit="1"/>
              </p:cNvSpPr>
              <p:nvPr/>
            </p:nvSpPr>
            <p:spPr>
              <a:xfrm>
                <a:off x="3302595" y="3814368"/>
                <a:ext cx="969651" cy="969651"/>
              </a:xfrm>
              <a:prstGeom prst="ellipse">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Oval 118">
                <a:extLst>
                  <a:ext uri="{FF2B5EF4-FFF2-40B4-BE49-F238E27FC236}">
                    <a16:creationId xmlns:a16="http://schemas.microsoft.com/office/drawing/2014/main" id="{BC754BEE-194E-035F-A0A1-BB449805CD86}"/>
                  </a:ext>
                </a:extLst>
              </p:cNvPr>
              <p:cNvSpPr/>
              <p:nvPr/>
            </p:nvSpPr>
            <p:spPr>
              <a:xfrm>
                <a:off x="3302596" y="2604701"/>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1</m:t>
                        </m:r>
                      </m:sub>
                    </m:sSub>
                  </m:oMath>
                </a14:m>
                <a:r>
                  <a:rPr lang="en-US" sz="1150" dirty="0">
                    <a:solidFill>
                      <a:schemeClr val="bg1"/>
                    </a:solidFill>
                  </a:rPr>
                  <a:t> </a:t>
                </a: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1</m:t>
                        </m:r>
                      </m:sub>
                    </m:sSub>
                    <m:r>
                      <a:rPr lang="en-US" sz="1150" b="0" i="0"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2</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2</m:t>
                        </m:r>
                      </m:sub>
                    </m:sSub>
                    <m:r>
                      <a:rPr lang="en-US" sz="1150" b="0" i="1"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3</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3</m:t>
                        </m:r>
                      </m:sub>
                    </m:sSub>
                    <m:r>
                      <a:rPr lang="en-US" sz="1150" b="0" i="0" smtClean="0">
                        <a:solidFill>
                          <a:schemeClr val="bg1"/>
                        </a:solidFill>
                        <a:latin typeface="Cambria Math" panose="02040503050406030204" pitchFamily="18" charset="0"/>
                      </a:rPr>
                      <m:t>+</m:t>
                    </m:r>
                    <m:sSub>
                      <m:sSubPr>
                        <m:ctrlPr>
                          <a:rPr lang="en-US" sz="1150" b="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ea typeface="Cambria Math" panose="02040503050406030204" pitchFamily="18" charset="0"/>
                          </a:rPr>
                          <m:t>𝑏</m:t>
                        </m:r>
                      </m:e>
                      <m:sub>
                        <m:r>
                          <a:rPr lang="en-US" sz="1150" b="0" i="1" smtClean="0">
                            <a:solidFill>
                              <a:schemeClr val="bg1"/>
                            </a:solidFill>
                            <a:latin typeface="Cambria Math" panose="02040503050406030204" pitchFamily="18" charset="0"/>
                          </a:rPr>
                          <m:t>1</m:t>
                        </m:r>
                      </m:sub>
                    </m:sSub>
                  </m:oMath>
                </a14:m>
                <a:endParaRPr lang="en-US" sz="1150" dirty="0">
                  <a:solidFill>
                    <a:schemeClr val="bg1"/>
                  </a:solidFill>
                </a:endParaRPr>
              </a:p>
            </p:txBody>
          </p:sp>
        </mc:Choice>
        <mc:Fallback xmlns="">
          <p:sp>
            <p:nvSpPr>
              <p:cNvPr id="119" name="Oval 118">
                <a:extLst>
                  <a:ext uri="{FF2B5EF4-FFF2-40B4-BE49-F238E27FC236}">
                    <a16:creationId xmlns:a16="http://schemas.microsoft.com/office/drawing/2014/main" id="{BC754BEE-194E-035F-A0A1-BB449805CD86}"/>
                  </a:ext>
                </a:extLst>
              </p:cNvPr>
              <p:cNvSpPr>
                <a:spLocks noRot="1" noChangeAspect="1" noMove="1" noResize="1" noEditPoints="1" noAdjustHandles="1" noChangeArrowheads="1" noChangeShapeType="1" noTextEdit="1"/>
              </p:cNvSpPr>
              <p:nvPr/>
            </p:nvSpPr>
            <p:spPr>
              <a:xfrm>
                <a:off x="3302596" y="2604701"/>
                <a:ext cx="969651" cy="969651"/>
              </a:xfrm>
              <a:prstGeom prst="ellipse">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Oval 119">
                <a:extLst>
                  <a:ext uri="{FF2B5EF4-FFF2-40B4-BE49-F238E27FC236}">
                    <a16:creationId xmlns:a16="http://schemas.microsoft.com/office/drawing/2014/main" id="{2FF81ECD-A098-CAFC-F7F7-6CDB945A9BA2}"/>
                  </a:ext>
                </a:extLst>
              </p:cNvPr>
              <p:cNvSpPr/>
              <p:nvPr/>
            </p:nvSpPr>
            <p:spPr>
              <a:xfrm>
                <a:off x="3302595" y="5024035"/>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7</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8</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9</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3</m:t>
                        </m:r>
                      </m:sub>
                    </m:sSub>
                  </m:oMath>
                </a14:m>
                <a:endParaRPr lang="en-US" sz="1150" i="1" dirty="0">
                  <a:solidFill>
                    <a:schemeClr val="bg1"/>
                  </a:solidFill>
                  <a:latin typeface="Cambria Math" panose="02040503050406030204" pitchFamily="18" charset="0"/>
                </a:endParaRPr>
              </a:p>
            </p:txBody>
          </p:sp>
        </mc:Choice>
        <mc:Fallback xmlns="">
          <p:sp>
            <p:nvSpPr>
              <p:cNvPr id="120" name="Oval 119">
                <a:extLst>
                  <a:ext uri="{FF2B5EF4-FFF2-40B4-BE49-F238E27FC236}">
                    <a16:creationId xmlns:a16="http://schemas.microsoft.com/office/drawing/2014/main" id="{2FF81ECD-A098-CAFC-F7F7-6CDB945A9BA2}"/>
                  </a:ext>
                </a:extLst>
              </p:cNvPr>
              <p:cNvSpPr>
                <a:spLocks noRot="1" noChangeAspect="1" noMove="1" noResize="1" noEditPoints="1" noAdjustHandles="1" noChangeArrowheads="1" noChangeShapeType="1" noTextEdit="1"/>
              </p:cNvSpPr>
              <p:nvPr/>
            </p:nvSpPr>
            <p:spPr>
              <a:xfrm>
                <a:off x="3302595" y="5024035"/>
                <a:ext cx="969651" cy="969651"/>
              </a:xfrm>
              <a:prstGeom prst="ellipse">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Oval 150">
                <a:extLst>
                  <a:ext uri="{FF2B5EF4-FFF2-40B4-BE49-F238E27FC236}">
                    <a16:creationId xmlns:a16="http://schemas.microsoft.com/office/drawing/2014/main" id="{CC864320-7E1B-F3F4-B243-457EFF712B26}"/>
                  </a:ext>
                </a:extLst>
              </p:cNvPr>
              <p:cNvSpPr/>
              <p:nvPr/>
            </p:nvSpPr>
            <p:spPr>
              <a:xfrm>
                <a:off x="6104588" y="3807770"/>
                <a:ext cx="969651" cy="9696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 …</m:t>
                      </m:r>
                    </m:oMath>
                  </m:oMathPara>
                </a14:m>
                <a:endParaRPr lang="en-US" sz="2400" dirty="0">
                  <a:solidFill>
                    <a:schemeClr val="bg1"/>
                  </a:solidFill>
                </a:endParaRPr>
              </a:p>
            </p:txBody>
          </p:sp>
        </mc:Choice>
        <mc:Fallback xmlns="">
          <p:sp>
            <p:nvSpPr>
              <p:cNvPr id="151" name="Oval 150">
                <a:extLst>
                  <a:ext uri="{FF2B5EF4-FFF2-40B4-BE49-F238E27FC236}">
                    <a16:creationId xmlns:a16="http://schemas.microsoft.com/office/drawing/2014/main" id="{CC864320-7E1B-F3F4-B243-457EFF712B26}"/>
                  </a:ext>
                </a:extLst>
              </p:cNvPr>
              <p:cNvSpPr>
                <a:spLocks noRot="1" noChangeAspect="1" noMove="1" noResize="1" noEditPoints="1" noAdjustHandles="1" noChangeArrowheads="1" noChangeShapeType="1" noTextEdit="1"/>
              </p:cNvSpPr>
              <p:nvPr/>
            </p:nvSpPr>
            <p:spPr>
              <a:xfrm>
                <a:off x="6104588" y="3807770"/>
                <a:ext cx="969651" cy="969651"/>
              </a:xfrm>
              <a:prstGeom prst="ellipse">
                <a:avLst/>
              </a:prstGeom>
              <a:blipFill>
                <a:blip r:embed="rId18"/>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461050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a:t>A Simple Neural Network</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11021134" cy="4534118"/>
          </a:xfrm>
        </p:spPr>
        <p:txBody>
          <a:bodyPr>
            <a:normAutofit fontScale="92500" lnSpcReduction="10000"/>
          </a:bodyPr>
          <a:lstStyle/>
          <a:p>
            <a:r>
              <a:rPr lang="en-US" sz="2000" dirty="0"/>
              <a:t>Suppose you wanted to take any background color (example: salmon pink) and predict whether you should use a light or dark font for it. </a:t>
            </a:r>
          </a:p>
          <a:p>
            <a:endParaRPr lang="en-US" sz="2000" dirty="0"/>
          </a:p>
          <a:p>
            <a:r>
              <a:rPr lang="en-US" sz="2000" dirty="0"/>
              <a:t>There are deterministic ways to do this, as well as simpler regression models like logistic regression, but we will use a neural network. </a:t>
            </a:r>
          </a:p>
          <a:p>
            <a:r>
              <a:rPr lang="en-US" sz="2000" dirty="0"/>
              <a:t>In code, a color can be composed out of three colors (</a:t>
            </a:r>
            <a:r>
              <a:rPr lang="en-US" sz="2000" b="1" dirty="0">
                <a:solidFill>
                  <a:srgbClr val="FF0000"/>
                </a:solidFill>
              </a:rPr>
              <a:t>red</a:t>
            </a:r>
            <a:r>
              <a:rPr lang="en-US" sz="2000" dirty="0"/>
              <a:t>, </a:t>
            </a:r>
            <a:r>
              <a:rPr lang="en-US" sz="2000" b="1" dirty="0">
                <a:solidFill>
                  <a:srgbClr val="00B050"/>
                </a:solidFill>
              </a:rPr>
              <a:t>green</a:t>
            </a:r>
            <a:r>
              <a:rPr lang="en-US" sz="2000" dirty="0"/>
              <a:t>, and </a:t>
            </a:r>
            <a:r>
              <a:rPr lang="en-US" sz="2000" b="1" dirty="0">
                <a:solidFill>
                  <a:srgbClr val="0070C0"/>
                </a:solidFill>
              </a:rPr>
              <a:t>blue</a:t>
            </a:r>
            <a:r>
              <a:rPr lang="en-US" sz="2000" dirty="0"/>
              <a:t>) each expressed as a value between 0-255. </a:t>
            </a:r>
          </a:p>
          <a:p>
            <a:r>
              <a:rPr lang="en-US" sz="2000" dirty="0"/>
              <a:t>For example, the salmon pink above is expressed as (</a:t>
            </a:r>
            <a:r>
              <a:rPr lang="en-US" sz="2000" b="1" dirty="0">
                <a:solidFill>
                  <a:srgbClr val="FF0000"/>
                </a:solidFill>
              </a:rPr>
              <a:t>255</a:t>
            </a:r>
            <a:r>
              <a:rPr lang="en-US" sz="2000" dirty="0"/>
              <a:t>, </a:t>
            </a:r>
            <a:r>
              <a:rPr lang="en-US" sz="2000" b="1" dirty="0">
                <a:solidFill>
                  <a:srgbClr val="00B050"/>
                </a:solidFill>
              </a:rPr>
              <a:t>255</a:t>
            </a:r>
            <a:r>
              <a:rPr lang="en-US" sz="2000" dirty="0"/>
              <a:t>, </a:t>
            </a:r>
            <a:r>
              <a:rPr lang="en-US" sz="2000" b="1" dirty="0">
                <a:solidFill>
                  <a:srgbClr val="0070C0"/>
                </a:solidFill>
              </a:rPr>
              <a:t>204</a:t>
            </a:r>
            <a:r>
              <a:rPr lang="en-US" sz="2000" dirty="0"/>
              <a:t>). </a:t>
            </a:r>
          </a:p>
        </p:txBody>
      </p:sp>
      <p:sp>
        <p:nvSpPr>
          <p:cNvPr id="6" name="Rectangle 5">
            <a:extLst>
              <a:ext uri="{FF2B5EF4-FFF2-40B4-BE49-F238E27FC236}">
                <a16:creationId xmlns:a16="http://schemas.microsoft.com/office/drawing/2014/main" id="{86B03F09-BC20-4C97-8C3A-82CA90FBA17A}"/>
              </a:ext>
            </a:extLst>
          </p:cNvPr>
          <p:cNvSpPr/>
          <p:nvPr/>
        </p:nvSpPr>
        <p:spPr>
          <a:xfrm>
            <a:off x="4069079" y="2601685"/>
            <a:ext cx="1426029" cy="517071"/>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LIGHT</a:t>
            </a:r>
          </a:p>
        </p:txBody>
      </p:sp>
      <p:sp>
        <p:nvSpPr>
          <p:cNvPr id="7" name="Rectangle 6">
            <a:extLst>
              <a:ext uri="{FF2B5EF4-FFF2-40B4-BE49-F238E27FC236}">
                <a16:creationId xmlns:a16="http://schemas.microsoft.com/office/drawing/2014/main" id="{A635549A-4728-483A-9467-8692825B6059}"/>
              </a:ext>
            </a:extLst>
          </p:cNvPr>
          <p:cNvSpPr/>
          <p:nvPr/>
        </p:nvSpPr>
        <p:spPr>
          <a:xfrm>
            <a:off x="5988393" y="2601684"/>
            <a:ext cx="1426029" cy="517071"/>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DARK</a:t>
            </a:r>
          </a:p>
        </p:txBody>
      </p:sp>
    </p:spTree>
    <p:extLst>
      <p:ext uri="{BB962C8B-B14F-4D97-AF65-F5344CB8AC3E}">
        <p14:creationId xmlns:p14="http://schemas.microsoft.com/office/powerpoint/2010/main" val="1281119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p:txBody>
          <a:bodyPr/>
          <a:lstStyle/>
          <a:p>
            <a:r>
              <a:rPr lang="en-US" dirty="0"/>
              <a:t>Note the neural network structure to the right accepts those three R,G,B values as inputs into the first layer. </a:t>
            </a:r>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13704" y="1297595"/>
            <a:ext cx="5638800" cy="5106598"/>
          </a:xfrm>
          <a:prstGeom prst="rect">
            <a:avLst/>
          </a:prstGeom>
        </p:spPr>
      </p:pic>
    </p:spTree>
    <p:extLst>
      <p:ext uri="{BB962C8B-B14F-4D97-AF65-F5344CB8AC3E}">
        <p14:creationId xmlns:p14="http://schemas.microsoft.com/office/powerpoint/2010/main" val="3599743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p:txBody>
              <a:bodyPr>
                <a:normAutofit fontScale="92500"/>
              </a:bodyPr>
              <a:lstStyle/>
              <a:p>
                <a:r>
                  <a:rPr lang="en-US" dirty="0"/>
                  <a:t>Those three values are then </a:t>
                </a:r>
                <a:r>
                  <a:rPr lang="en-US"/>
                  <a:t>scaled and passed </a:t>
                </a:r>
                <a:r>
                  <a:rPr lang="en-US" dirty="0"/>
                  <a:t>to three nodes in the </a:t>
                </a:r>
                <a:r>
                  <a:rPr lang="en-US" b="1" dirty="0">
                    <a:solidFill>
                      <a:srgbClr val="FF0000"/>
                    </a:solidFill>
                  </a:rPr>
                  <a:t>hidden layer</a:t>
                </a:r>
                <a:r>
                  <a:rPr lang="en-US" dirty="0"/>
                  <a:t>, each with a </a:t>
                </a:r>
                <a:r>
                  <a:rPr lang="en-US"/>
                  <a:t>set of </a:t>
                </a:r>
                <a:r>
                  <a:rPr lang="en-US" b="1">
                    <a:solidFill>
                      <a:srgbClr val="FF0000"/>
                    </a:solidFill>
                  </a:rPr>
                  <a:t>weights</a:t>
                </a:r>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a14:m>
                <a:r>
                  <a:rPr lang="en-US" dirty="0"/>
                  <a:t>and</a:t>
                </a:r>
                <a:r>
                  <a:rPr lang="en-US"/>
                  <a:t> a</a:t>
                </a:r>
                <a:r>
                  <a:rPr lang="en-US" dirty="0"/>
                  <a:t> </a:t>
                </a:r>
                <a:r>
                  <a:rPr lang="en-US" b="1" dirty="0">
                    <a:solidFill>
                      <a:srgbClr val="FF0000"/>
                    </a:solidFill>
                  </a:rPr>
                  <a:t>bias</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𝑥</m:t>
                        </m:r>
                      </m:sub>
                    </m:sSub>
                    <m:r>
                      <a:rPr lang="en-US" i="1">
                        <a:latin typeface="Cambria Math" panose="02040503050406030204" pitchFamily="18" charset="0"/>
                      </a:rPr>
                      <m:t> </m:t>
                    </m:r>
                  </m:oMath>
                </a14:m>
                <a:r>
                  <a:rPr lang="en-US" dirty="0"/>
                  <a:t>. </a:t>
                </a:r>
              </a:p>
              <a:p>
                <a:r>
                  <a:rPr lang="en-US" dirty="0"/>
                  <a:t>Those weights and biases are then multiplied and added to each respective input. </a:t>
                </a:r>
              </a:p>
              <a:p>
                <a:r>
                  <a:rPr lang="en-US" dirty="0"/>
                  <a:t>Notice how each node resembles a linear function! </a:t>
                </a:r>
              </a:p>
            </p:txBody>
          </p:sp>
        </mc:Choice>
        <mc:Fallback xmlns="">
          <p:sp>
            <p:nvSpPr>
              <p:cNvPr id="3" name="Content Placeholder 2">
                <a:extLst>
                  <a:ext uri="{FF2B5EF4-FFF2-40B4-BE49-F238E27FC236}">
                    <a16:creationId xmlns:a16="http://schemas.microsoft.com/office/drawing/2014/main" id="{823DD32D-6974-8AE5-A140-E982E1D45416}"/>
                  </a:ext>
                </a:extLst>
              </p:cNvPr>
              <p:cNvSpPr>
                <a:spLocks noGrp="1" noRot="1" noChangeAspect="1" noMove="1" noResize="1" noEditPoints="1" noAdjustHandles="1" noChangeArrowheads="1" noChangeShapeType="1" noTextEdit="1"/>
              </p:cNvSpPr>
              <p:nvPr>
                <p:ph sz="quarter" idx="10"/>
              </p:nvPr>
            </p:nvSpPr>
            <p:spPr>
              <a:blipFill>
                <a:blip r:embed="rId2"/>
                <a:stretch>
                  <a:fillRect l="-860" r="-2006"/>
                </a:stretch>
              </a:blipFill>
            </p:spPr>
            <p:txBody>
              <a:bodyPr/>
              <a:lstStyle/>
              <a:p>
                <a:r>
                  <a:rPr lang="en-US">
                    <a:noFill/>
                  </a:rPr>
                  <a:t> </a:t>
                </a:r>
              </a:p>
            </p:txBody>
          </p:sp>
        </mc:Fallback>
      </mc:AlternateContent>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013704" y="1297595"/>
            <a:ext cx="5638800" cy="5106598"/>
          </a:xfrm>
          <a:prstGeom prst="rect">
            <a:avLst/>
          </a:prstGeom>
        </p:spPr>
      </p:pic>
    </p:spTree>
    <p:extLst>
      <p:ext uri="{BB962C8B-B14F-4D97-AF65-F5344CB8AC3E}">
        <p14:creationId xmlns:p14="http://schemas.microsoft.com/office/powerpoint/2010/main" val="1217319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a:xfrm>
            <a:off x="539496" y="1435607"/>
            <a:ext cx="4416552" cy="5106597"/>
          </a:xfrm>
        </p:spPr>
        <p:txBody>
          <a:bodyPr>
            <a:normAutofit/>
          </a:bodyPr>
          <a:lstStyle/>
          <a:p>
            <a:r>
              <a:rPr lang="en-US" dirty="0"/>
              <a:t>Then those output values from the middle nodes are passed to the final node(s) in the </a:t>
            </a:r>
            <a:r>
              <a:rPr lang="en-US" b="1" dirty="0">
                <a:solidFill>
                  <a:srgbClr val="FF0000"/>
                </a:solidFill>
              </a:rPr>
              <a:t>output layer</a:t>
            </a:r>
            <a:r>
              <a:rPr lang="en-US" dirty="0"/>
              <a:t>, which makes a prediction after applying another set of weights and biases. </a:t>
            </a:r>
          </a:p>
          <a:p>
            <a:endParaRPr lang="en-US" dirty="0"/>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20040" y="1297595"/>
            <a:ext cx="5626127" cy="5106598"/>
          </a:xfrm>
          <a:prstGeom prst="rect">
            <a:avLst/>
          </a:prstGeom>
        </p:spPr>
      </p:pic>
    </p:spTree>
    <p:extLst>
      <p:ext uri="{BB962C8B-B14F-4D97-AF65-F5344CB8AC3E}">
        <p14:creationId xmlns:p14="http://schemas.microsoft.com/office/powerpoint/2010/main" val="1948593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a:xfrm>
            <a:off x="539496" y="1435607"/>
            <a:ext cx="4416552" cy="5106597"/>
          </a:xfrm>
        </p:spPr>
        <p:txBody>
          <a:bodyPr>
            <a:normAutofit/>
          </a:bodyPr>
          <a:lstStyle/>
          <a:p>
            <a:r>
              <a:rPr lang="en-US" dirty="0"/>
              <a:t>Then those output values from the middle nodes are passed to the final node(s) in the </a:t>
            </a:r>
            <a:r>
              <a:rPr lang="en-US" b="1" dirty="0">
                <a:solidFill>
                  <a:srgbClr val="FF0000"/>
                </a:solidFill>
              </a:rPr>
              <a:t>output layer</a:t>
            </a:r>
            <a:r>
              <a:rPr lang="en-US" dirty="0"/>
              <a:t>, which makes a prediction after applying another set of weights and biases. </a:t>
            </a:r>
          </a:p>
          <a:p>
            <a:endParaRPr lang="en-US" dirty="0"/>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20040" y="1297595"/>
            <a:ext cx="5626127" cy="5106598"/>
          </a:xfrm>
          <a:prstGeom prst="rect">
            <a:avLst/>
          </a:prstGeom>
        </p:spPr>
      </p:pic>
      <p:pic>
        <p:nvPicPr>
          <p:cNvPr id="4" name="Graphic 3">
            <a:extLst>
              <a:ext uri="{FF2B5EF4-FFF2-40B4-BE49-F238E27FC236}">
                <a16:creationId xmlns:a16="http://schemas.microsoft.com/office/drawing/2014/main" id="{BD333E05-0630-0C70-BE85-DF9DC1BD39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65715" y="3429205"/>
            <a:ext cx="3059786" cy="3112999"/>
          </a:xfrm>
          <a:prstGeom prst="rect">
            <a:avLst/>
          </a:prstGeom>
        </p:spPr>
      </p:pic>
      <p:cxnSp>
        <p:nvCxnSpPr>
          <p:cNvPr id="6" name="Straight Connector 5">
            <a:extLst>
              <a:ext uri="{FF2B5EF4-FFF2-40B4-BE49-F238E27FC236}">
                <a16:creationId xmlns:a16="http://schemas.microsoft.com/office/drawing/2014/main" id="{857D96DF-F4A6-E2FF-260A-449CF07668DB}"/>
              </a:ext>
            </a:extLst>
          </p:cNvPr>
          <p:cNvCxnSpPr>
            <a:cxnSpLocks/>
            <a:stCxn id="4" idx="0"/>
          </p:cNvCxnSpPr>
          <p:nvPr/>
        </p:nvCxnSpPr>
        <p:spPr>
          <a:xfrm flipV="1">
            <a:off x="2995608" y="3111910"/>
            <a:ext cx="7888702" cy="317295"/>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ABA837-5E76-8E77-1CA6-EB5EE6F30044}"/>
              </a:ext>
            </a:extLst>
          </p:cNvPr>
          <p:cNvCxnSpPr>
            <a:cxnSpLocks/>
            <a:stCxn id="4" idx="2"/>
          </p:cNvCxnSpPr>
          <p:nvPr/>
        </p:nvCxnSpPr>
        <p:spPr>
          <a:xfrm flipV="1">
            <a:off x="2995608" y="4601497"/>
            <a:ext cx="7888702" cy="1940707"/>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409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a:xfrm>
            <a:off x="539496" y="1435607"/>
            <a:ext cx="4416552" cy="5106597"/>
          </a:xfrm>
        </p:spPr>
        <p:txBody>
          <a:bodyPr>
            <a:normAutofit lnSpcReduction="10000"/>
          </a:bodyPr>
          <a:lstStyle/>
          <a:p>
            <a:r>
              <a:rPr lang="en-US" dirty="0"/>
              <a:t>Then those output values from the </a:t>
            </a:r>
            <a:r>
              <a:rPr lang="en-US"/>
              <a:t>hidden</a:t>
            </a:r>
            <a:r>
              <a:rPr lang="en-US" dirty="0"/>
              <a:t> nodes are passed to the final node(s) in the </a:t>
            </a:r>
            <a:r>
              <a:rPr lang="en-US" b="1" dirty="0">
                <a:solidFill>
                  <a:srgbClr val="FF0000"/>
                </a:solidFill>
              </a:rPr>
              <a:t>output layer</a:t>
            </a:r>
            <a:r>
              <a:rPr lang="en-US" dirty="0"/>
              <a:t>, which makes a prediction after applying another set of weights and biases. </a:t>
            </a:r>
          </a:p>
          <a:p>
            <a:r>
              <a:rPr lang="en-US" dirty="0"/>
              <a:t>For a simple binary classification (light/dark font) we will output a single probability of predicting dark font. </a:t>
            </a:r>
          </a:p>
          <a:p>
            <a:r>
              <a:rPr lang="en-US" dirty="0"/>
              <a:t>If it’s less than .5 it will categorize as LIGHT, and if it is greater than/equal to .5 it will be DARK. </a:t>
            </a:r>
          </a:p>
          <a:p>
            <a:endParaRPr lang="en-US" dirty="0"/>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20040" y="1297595"/>
            <a:ext cx="5626127" cy="5106597"/>
          </a:xfrm>
          <a:prstGeom prst="rect">
            <a:avLst/>
          </a:prstGeom>
        </p:spPr>
      </p:pic>
    </p:spTree>
    <p:extLst>
      <p:ext uri="{BB962C8B-B14F-4D97-AF65-F5344CB8AC3E}">
        <p14:creationId xmlns:p14="http://schemas.microsoft.com/office/powerpoint/2010/main" val="968773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a:xfrm>
            <a:off x="539496" y="1435607"/>
            <a:ext cx="4416552" cy="5106597"/>
          </a:xfrm>
        </p:spPr>
        <p:txBody>
          <a:bodyPr>
            <a:normAutofit/>
          </a:bodyPr>
          <a:lstStyle/>
          <a:p>
            <a:r>
              <a:rPr lang="en-US" dirty="0"/>
              <a:t>We also have </a:t>
            </a:r>
            <a:r>
              <a:rPr lang="en-US" b="1" dirty="0">
                <a:solidFill>
                  <a:srgbClr val="FF0000"/>
                </a:solidFill>
              </a:rPr>
              <a:t>activation functions </a:t>
            </a:r>
            <a:r>
              <a:rPr lang="en-US" dirty="0"/>
              <a:t>which are nonlinear functions applied to the output of each layer. </a:t>
            </a:r>
          </a:p>
          <a:p>
            <a:r>
              <a:rPr lang="en-US" dirty="0"/>
              <a:t>To the right we apply the ReLU and sigmoid </a:t>
            </a:r>
            <a:r>
              <a:rPr lang="en-US"/>
              <a:t>(logistic) </a:t>
            </a:r>
            <a:r>
              <a:rPr lang="en-US" dirty="0"/>
              <a:t>functions to the hidden and output layers respectively. </a:t>
            </a:r>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20040" y="1317803"/>
            <a:ext cx="5626127" cy="5066180"/>
          </a:xfrm>
          <a:prstGeom prst="rect">
            <a:avLst/>
          </a:prstGeom>
        </p:spPr>
      </p:pic>
    </p:spTree>
    <p:extLst>
      <p:ext uri="{BB962C8B-B14F-4D97-AF65-F5344CB8AC3E}">
        <p14:creationId xmlns:p14="http://schemas.microsoft.com/office/powerpoint/2010/main" val="363541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C551C3-193A-8426-7D54-644387F9DE65}"/>
              </a:ext>
            </a:extLst>
          </p:cNvPr>
          <p:cNvSpPr/>
          <p:nvPr/>
        </p:nvSpPr>
        <p:spPr>
          <a:xfrm>
            <a:off x="0" y="0"/>
            <a:ext cx="12153948" cy="6740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62C7DB-89CC-6919-2386-9EA4A7322726}"/>
              </a:ext>
            </a:extLst>
          </p:cNvPr>
          <p:cNvPicPr>
            <a:picLocks noChangeAspect="1"/>
          </p:cNvPicPr>
          <p:nvPr/>
        </p:nvPicPr>
        <p:blipFill>
          <a:blip r:embed="rId2"/>
          <a:stretch>
            <a:fillRect/>
          </a:stretch>
        </p:blipFill>
        <p:spPr>
          <a:xfrm>
            <a:off x="2190774" y="266224"/>
            <a:ext cx="7772400" cy="6325551"/>
          </a:xfrm>
          <a:prstGeom prst="rect">
            <a:avLst/>
          </a:prstGeom>
        </p:spPr>
      </p:pic>
    </p:spTree>
    <p:extLst>
      <p:ext uri="{BB962C8B-B14F-4D97-AF65-F5344CB8AC3E}">
        <p14:creationId xmlns:p14="http://schemas.microsoft.com/office/powerpoint/2010/main" val="2012458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 and Terminology</a:t>
            </a:r>
          </a:p>
        </p:txBody>
      </p:sp>
    </p:spTree>
    <p:extLst>
      <p:ext uri="{BB962C8B-B14F-4D97-AF65-F5344CB8AC3E}">
        <p14:creationId xmlns:p14="http://schemas.microsoft.com/office/powerpoint/2010/main" val="3959959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A9F4-A6C8-8D41-0458-5C0CD91A61BA}"/>
              </a:ext>
            </a:extLst>
          </p:cNvPr>
          <p:cNvSpPr>
            <a:spLocks noGrp="1"/>
          </p:cNvSpPr>
          <p:nvPr>
            <p:ph type="title"/>
          </p:nvPr>
        </p:nvSpPr>
        <p:spPr/>
        <p:txBody>
          <a:bodyPr/>
          <a:lstStyle/>
          <a:p>
            <a:r>
              <a:rPr lang="en-US" dirty="0"/>
              <a:t>Choosing Number of Layers/Nodes</a:t>
            </a:r>
          </a:p>
        </p:txBody>
      </p:sp>
      <p:sp>
        <p:nvSpPr>
          <p:cNvPr id="3" name="Content Placeholder 2">
            <a:extLst>
              <a:ext uri="{FF2B5EF4-FFF2-40B4-BE49-F238E27FC236}">
                <a16:creationId xmlns:a16="http://schemas.microsoft.com/office/drawing/2014/main" id="{BE6C8888-1977-9841-AF33-60EEE8BA320A}"/>
              </a:ext>
            </a:extLst>
          </p:cNvPr>
          <p:cNvSpPr>
            <a:spLocks noGrp="1"/>
          </p:cNvSpPr>
          <p:nvPr>
            <p:ph sz="quarter" idx="10"/>
          </p:nvPr>
        </p:nvSpPr>
        <p:spPr>
          <a:xfrm>
            <a:off x="539495" y="1435608"/>
            <a:ext cx="4997373" cy="4974336"/>
          </a:xfrm>
        </p:spPr>
        <p:txBody>
          <a:bodyPr>
            <a:normAutofit/>
          </a:bodyPr>
          <a:lstStyle/>
          <a:p>
            <a:r>
              <a:rPr lang="en-US" dirty="0"/>
              <a:t>For a neural network to qualify as “deep learning,” there must be more than one hidden layer as shown to the right. </a:t>
            </a:r>
          </a:p>
          <a:p>
            <a:r>
              <a:rPr lang="en-US" dirty="0"/>
              <a:t>Generally adding more layers to a neural network will give it the ability to discern more features, but this can also lead to overfitting.</a:t>
            </a:r>
          </a:p>
          <a:p>
            <a:r>
              <a:rPr lang="en-US" dirty="0"/>
              <a:t>Choosing the number of layers, and how many nodes go in each one, is often done through experimentation by practitioners. </a:t>
            </a:r>
          </a:p>
        </p:txBody>
      </p:sp>
      <p:cxnSp>
        <p:nvCxnSpPr>
          <p:cNvPr id="4" name="Straight Arrow Connector 3">
            <a:extLst>
              <a:ext uri="{FF2B5EF4-FFF2-40B4-BE49-F238E27FC236}">
                <a16:creationId xmlns:a16="http://schemas.microsoft.com/office/drawing/2014/main" id="{0324BA38-ED24-8E9A-C66D-4E7087D1D872}"/>
              </a:ext>
            </a:extLst>
          </p:cNvPr>
          <p:cNvCxnSpPr>
            <a:cxnSpLocks/>
            <a:stCxn id="7" idx="6"/>
            <a:endCxn id="32" idx="2"/>
          </p:cNvCxnSpPr>
          <p:nvPr/>
        </p:nvCxnSpPr>
        <p:spPr>
          <a:xfrm>
            <a:off x="7065652" y="1920434"/>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826AF4FF-B383-A2A1-1C08-612AD4CF2118}"/>
              </a:ext>
            </a:extLst>
          </p:cNvPr>
          <p:cNvCxnSpPr>
            <a:cxnSpLocks/>
            <a:endCxn id="31" idx="1"/>
          </p:cNvCxnSpPr>
          <p:nvPr/>
        </p:nvCxnSpPr>
        <p:spPr>
          <a:xfrm>
            <a:off x="6574080" y="1927029"/>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3C5BFDB-94DC-8DF5-D133-2983341A2EF3}"/>
              </a:ext>
            </a:extLst>
          </p:cNvPr>
          <p:cNvCxnSpPr>
            <a:cxnSpLocks/>
            <a:endCxn id="33" idx="1"/>
          </p:cNvCxnSpPr>
          <p:nvPr/>
        </p:nvCxnSpPr>
        <p:spPr>
          <a:xfrm>
            <a:off x="6571634" y="1927029"/>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1B05B1C-21BB-DAD7-9868-C4F9C8F1602E}"/>
                  </a:ext>
                </a:extLst>
              </p:cNvPr>
              <p:cNvSpPr/>
              <p:nvPr/>
            </p:nvSpPr>
            <p:spPr>
              <a:xfrm>
                <a:off x="6096001" y="1435608"/>
                <a:ext cx="969651" cy="96965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55</m:t>
                      </m:r>
                    </m:oMath>
                  </m:oMathPara>
                </a14:m>
                <a:endParaRPr lang="en-US" dirty="0"/>
              </a:p>
            </p:txBody>
          </p:sp>
        </mc:Choice>
        <mc:Fallback xmlns="">
          <p:sp>
            <p:nvSpPr>
              <p:cNvPr id="7" name="Oval 6">
                <a:extLst>
                  <a:ext uri="{FF2B5EF4-FFF2-40B4-BE49-F238E27FC236}">
                    <a16:creationId xmlns:a16="http://schemas.microsoft.com/office/drawing/2014/main" id="{21B05B1C-21BB-DAD7-9868-C4F9C8F1602E}"/>
                  </a:ext>
                </a:extLst>
              </p:cNvPr>
              <p:cNvSpPr>
                <a:spLocks noRot="1" noChangeAspect="1" noMove="1" noResize="1" noEditPoints="1" noAdjustHandles="1" noChangeArrowheads="1" noChangeShapeType="1" noTextEdit="1"/>
              </p:cNvSpPr>
              <p:nvPr/>
            </p:nvSpPr>
            <p:spPr>
              <a:xfrm>
                <a:off x="6096001" y="1435608"/>
                <a:ext cx="969651" cy="969651"/>
              </a:xfrm>
              <a:prstGeom prst="ellipse">
                <a:avLst/>
              </a:prstGeom>
              <a:blipFill>
                <a:blip r:embed="rId3"/>
                <a:stretch>
                  <a:fillRect/>
                </a:stretch>
              </a:blipFill>
              <a:ln>
                <a:solidFill>
                  <a:schemeClr val="tx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18AFFF7-C75C-0D00-A2CF-6370AAE553A6}"/>
              </a:ext>
            </a:extLst>
          </p:cNvPr>
          <p:cNvCxnSpPr>
            <a:cxnSpLocks/>
            <a:endCxn id="31" idx="2"/>
          </p:cNvCxnSpPr>
          <p:nvPr/>
        </p:nvCxnSpPr>
        <p:spPr>
          <a:xfrm>
            <a:off x="6565942" y="3130100"/>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2B354AD-9370-F0E2-52B7-BCBF0AFA0ACF}"/>
              </a:ext>
            </a:extLst>
          </p:cNvPr>
          <p:cNvCxnSpPr>
            <a:cxnSpLocks/>
          </p:cNvCxnSpPr>
          <p:nvPr/>
        </p:nvCxnSpPr>
        <p:spPr>
          <a:xfrm flipV="1">
            <a:off x="6588790" y="2101740"/>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B31B0D6-C67E-346F-51AD-8E7788032ED9}"/>
              </a:ext>
            </a:extLst>
          </p:cNvPr>
          <p:cNvCxnSpPr>
            <a:cxnSpLocks/>
            <a:endCxn id="33" idx="2"/>
          </p:cNvCxnSpPr>
          <p:nvPr/>
        </p:nvCxnSpPr>
        <p:spPr>
          <a:xfrm>
            <a:off x="6565942" y="4346363"/>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FDD10601-EF78-E22C-FC47-49735AF0A436}"/>
              </a:ext>
            </a:extLst>
          </p:cNvPr>
          <p:cNvCxnSpPr>
            <a:cxnSpLocks/>
            <a:endCxn id="32" idx="3"/>
          </p:cNvCxnSpPr>
          <p:nvPr/>
        </p:nvCxnSpPr>
        <p:spPr>
          <a:xfrm flipV="1">
            <a:off x="6580825" y="2269853"/>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B18E323-633F-5E0E-07E6-E129F07DCB9A}"/>
              </a:ext>
            </a:extLst>
          </p:cNvPr>
          <p:cNvCxnSpPr>
            <a:cxnSpLocks/>
            <a:endCxn id="31" idx="3"/>
          </p:cNvCxnSpPr>
          <p:nvPr/>
        </p:nvCxnSpPr>
        <p:spPr>
          <a:xfrm flipV="1">
            <a:off x="6588790" y="3479520"/>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D5FBF24B-C5EC-4FBF-7715-580C933AED80}"/>
                  </a:ext>
                </a:extLst>
              </p:cNvPr>
              <p:cNvSpPr/>
              <p:nvPr/>
            </p:nvSpPr>
            <p:spPr>
              <a:xfrm>
                <a:off x="6096000" y="3854942"/>
                <a:ext cx="969651" cy="96965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04</m:t>
                      </m:r>
                    </m:oMath>
                  </m:oMathPara>
                </a14:m>
                <a:endParaRPr lang="en-US" dirty="0"/>
              </a:p>
            </p:txBody>
          </p:sp>
        </mc:Choice>
        <mc:Fallback xmlns="">
          <p:sp>
            <p:nvSpPr>
              <p:cNvPr id="13" name="Oval 12">
                <a:extLst>
                  <a:ext uri="{FF2B5EF4-FFF2-40B4-BE49-F238E27FC236}">
                    <a16:creationId xmlns:a16="http://schemas.microsoft.com/office/drawing/2014/main" id="{D5FBF24B-C5EC-4FBF-7715-580C933AED80}"/>
                  </a:ext>
                </a:extLst>
              </p:cNvPr>
              <p:cNvSpPr>
                <a:spLocks noRot="1" noChangeAspect="1" noMove="1" noResize="1" noEditPoints="1" noAdjustHandles="1" noChangeArrowheads="1" noChangeShapeType="1" noTextEdit="1"/>
              </p:cNvSpPr>
              <p:nvPr/>
            </p:nvSpPr>
            <p:spPr>
              <a:xfrm>
                <a:off x="6096000" y="3854942"/>
                <a:ext cx="969651" cy="969651"/>
              </a:xfrm>
              <a:prstGeom prst="ellipse">
                <a:avLst/>
              </a:prstGeom>
              <a:blipFill>
                <a:blip r:embed="rId4"/>
                <a:stretch>
                  <a:fillRect/>
                </a:stretch>
              </a:blipFill>
              <a:ln>
                <a:solidFill>
                  <a:schemeClr val="tx1"/>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FD3A599-3BC1-2E73-2A6B-228F8C0F18B6}"/>
              </a:ext>
            </a:extLst>
          </p:cNvPr>
          <p:cNvCxnSpPr>
            <a:cxnSpLocks/>
          </p:cNvCxnSpPr>
          <p:nvPr/>
        </p:nvCxnSpPr>
        <p:spPr>
          <a:xfrm>
            <a:off x="6577296" y="3171909"/>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E6C5115-A87D-0EF5-058D-FACF80FFB7E6}"/>
                  </a:ext>
                </a:extLst>
              </p:cNvPr>
              <p:cNvSpPr/>
              <p:nvPr/>
            </p:nvSpPr>
            <p:spPr>
              <a:xfrm>
                <a:off x="6096000" y="2645275"/>
                <a:ext cx="969651" cy="96965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55</m:t>
                      </m:r>
                    </m:oMath>
                  </m:oMathPara>
                </a14:m>
                <a:endParaRPr lang="en-US" dirty="0"/>
              </a:p>
            </p:txBody>
          </p:sp>
        </mc:Choice>
        <mc:Fallback xmlns="">
          <p:sp>
            <p:nvSpPr>
              <p:cNvPr id="15" name="Oval 14">
                <a:extLst>
                  <a:ext uri="{FF2B5EF4-FFF2-40B4-BE49-F238E27FC236}">
                    <a16:creationId xmlns:a16="http://schemas.microsoft.com/office/drawing/2014/main" id="{FE6C5115-A87D-0EF5-058D-FACF80FFB7E6}"/>
                  </a:ext>
                </a:extLst>
              </p:cNvPr>
              <p:cNvSpPr>
                <a:spLocks noRot="1" noChangeAspect="1" noMove="1" noResize="1" noEditPoints="1" noAdjustHandles="1" noChangeArrowheads="1" noChangeShapeType="1" noTextEdit="1"/>
              </p:cNvSpPr>
              <p:nvPr/>
            </p:nvSpPr>
            <p:spPr>
              <a:xfrm>
                <a:off x="6096000" y="2645275"/>
                <a:ext cx="969651" cy="969651"/>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2EC784E-AB49-CE83-9EE6-2CA0AC32553E}"/>
                  </a:ext>
                </a:extLst>
              </p:cNvPr>
              <p:cNvSpPr/>
              <p:nvPr/>
            </p:nvSpPr>
            <p:spPr>
              <a:xfrm>
                <a:off x="8883895" y="2651871"/>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solidFill>
                            <a:schemeClr val="bg1"/>
                          </a:solidFill>
                          <a:latin typeface="Cambria Math" panose="02040503050406030204" pitchFamily="18" charset="0"/>
                        </a:rPr>
                        <m:t>…</m:t>
                      </m:r>
                    </m:oMath>
                  </m:oMathPara>
                </a14:m>
                <a:endParaRPr lang="en-US" sz="2400" i="1" dirty="0">
                  <a:solidFill>
                    <a:schemeClr val="bg1"/>
                  </a:solidFill>
                  <a:latin typeface="Cambria Math" panose="02040503050406030204" pitchFamily="18" charset="0"/>
                </a:endParaRPr>
              </a:p>
            </p:txBody>
          </p:sp>
        </mc:Choice>
        <mc:Fallback xmlns="">
          <p:sp>
            <p:nvSpPr>
              <p:cNvPr id="16" name="Oval 15">
                <a:extLst>
                  <a:ext uri="{FF2B5EF4-FFF2-40B4-BE49-F238E27FC236}">
                    <a16:creationId xmlns:a16="http://schemas.microsoft.com/office/drawing/2014/main" id="{22EC784E-AB49-CE83-9EE6-2CA0AC32553E}"/>
                  </a:ext>
                </a:extLst>
              </p:cNvPr>
              <p:cNvSpPr>
                <a:spLocks noRot="1" noChangeAspect="1" noMove="1" noResize="1" noEditPoints="1" noAdjustHandles="1" noChangeArrowheads="1" noChangeShapeType="1" noTextEdit="1"/>
              </p:cNvSpPr>
              <p:nvPr/>
            </p:nvSpPr>
            <p:spPr>
              <a:xfrm>
                <a:off x="8883895" y="2651871"/>
                <a:ext cx="969651" cy="969651"/>
              </a:xfrm>
              <a:prstGeom prst="ellipse">
                <a:avLst/>
              </a:prstGeom>
              <a:blipFill>
                <a:blip r:embed="rId6"/>
                <a:stretch>
                  <a:fillRect/>
                </a:stretch>
              </a:blipFill>
              <a:ln>
                <a:solidFill>
                  <a:schemeClr val="tx1"/>
                </a:solid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EFC24F2-3044-A1C3-BAD3-A67A52B75C66}"/>
              </a:ext>
            </a:extLst>
          </p:cNvPr>
          <p:cNvCxnSpPr>
            <a:cxnSpLocks/>
            <a:endCxn id="29" idx="2"/>
          </p:cNvCxnSpPr>
          <p:nvPr/>
        </p:nvCxnSpPr>
        <p:spPr>
          <a:xfrm>
            <a:off x="8462445" y="1920434"/>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9F96196-FDA8-7E4D-50F5-FD3276F1C830}"/>
              </a:ext>
            </a:extLst>
          </p:cNvPr>
          <p:cNvCxnSpPr>
            <a:cxnSpLocks/>
            <a:endCxn id="16" idx="1"/>
          </p:cNvCxnSpPr>
          <p:nvPr/>
        </p:nvCxnSpPr>
        <p:spPr>
          <a:xfrm>
            <a:off x="7970873" y="1927029"/>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0EFFEEA-090E-5DC5-05E0-DB5574762759}"/>
              </a:ext>
            </a:extLst>
          </p:cNvPr>
          <p:cNvCxnSpPr>
            <a:cxnSpLocks/>
            <a:endCxn id="30" idx="1"/>
          </p:cNvCxnSpPr>
          <p:nvPr/>
        </p:nvCxnSpPr>
        <p:spPr>
          <a:xfrm>
            <a:off x="7968427" y="1927029"/>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C552C92-D48A-5D37-1324-7836CABB1A98}"/>
              </a:ext>
            </a:extLst>
          </p:cNvPr>
          <p:cNvCxnSpPr>
            <a:cxnSpLocks/>
            <a:endCxn id="16" idx="2"/>
          </p:cNvCxnSpPr>
          <p:nvPr/>
        </p:nvCxnSpPr>
        <p:spPr>
          <a:xfrm>
            <a:off x="7962735" y="3130100"/>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C66D775-FA0B-F22B-F4DE-846CAB4C5733}"/>
              </a:ext>
            </a:extLst>
          </p:cNvPr>
          <p:cNvCxnSpPr>
            <a:cxnSpLocks/>
          </p:cNvCxnSpPr>
          <p:nvPr/>
        </p:nvCxnSpPr>
        <p:spPr>
          <a:xfrm flipV="1">
            <a:off x="7985583" y="2101740"/>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7617520-7086-E2F3-42FD-CD80FA3E5E56}"/>
              </a:ext>
            </a:extLst>
          </p:cNvPr>
          <p:cNvCxnSpPr>
            <a:cxnSpLocks/>
            <a:endCxn id="30" idx="2"/>
          </p:cNvCxnSpPr>
          <p:nvPr/>
        </p:nvCxnSpPr>
        <p:spPr>
          <a:xfrm>
            <a:off x="7962735" y="4346363"/>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E7D7BFA-4837-AECC-8B56-D41963B25BFD}"/>
              </a:ext>
            </a:extLst>
          </p:cNvPr>
          <p:cNvCxnSpPr>
            <a:cxnSpLocks/>
            <a:endCxn id="29" idx="3"/>
          </p:cNvCxnSpPr>
          <p:nvPr/>
        </p:nvCxnSpPr>
        <p:spPr>
          <a:xfrm flipV="1">
            <a:off x="7977618" y="2269853"/>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B399130-5554-AC99-B596-1AABE9937E42}"/>
              </a:ext>
            </a:extLst>
          </p:cNvPr>
          <p:cNvCxnSpPr>
            <a:cxnSpLocks/>
            <a:endCxn id="16" idx="3"/>
          </p:cNvCxnSpPr>
          <p:nvPr/>
        </p:nvCxnSpPr>
        <p:spPr>
          <a:xfrm flipV="1">
            <a:off x="7985583" y="3479520"/>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E042C87-32B8-4218-940F-89A1113E2B96}"/>
              </a:ext>
            </a:extLst>
          </p:cNvPr>
          <p:cNvCxnSpPr>
            <a:cxnSpLocks/>
          </p:cNvCxnSpPr>
          <p:nvPr/>
        </p:nvCxnSpPr>
        <p:spPr>
          <a:xfrm>
            <a:off x="7974089" y="3171909"/>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52771B7-4F32-76CD-D322-DFA7D9AC84A1}"/>
              </a:ext>
            </a:extLst>
          </p:cNvPr>
          <p:cNvCxnSpPr>
            <a:cxnSpLocks/>
          </p:cNvCxnSpPr>
          <p:nvPr/>
        </p:nvCxnSpPr>
        <p:spPr>
          <a:xfrm>
            <a:off x="9359814" y="1927029"/>
            <a:ext cx="1052863" cy="8651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DC28E8D-69EC-4A69-7500-34D708633457}"/>
              </a:ext>
            </a:extLst>
          </p:cNvPr>
          <p:cNvCxnSpPr>
            <a:cxnSpLocks/>
          </p:cNvCxnSpPr>
          <p:nvPr/>
        </p:nvCxnSpPr>
        <p:spPr>
          <a:xfrm flipV="1">
            <a:off x="9349515" y="3477828"/>
            <a:ext cx="1063162" cy="8619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2FABFF0-A385-7441-A72B-D3C4BC833171}"/>
              </a:ext>
            </a:extLst>
          </p:cNvPr>
          <p:cNvCxnSpPr>
            <a:cxnSpLocks/>
            <a:stCxn id="16" idx="6"/>
          </p:cNvCxnSpPr>
          <p:nvPr/>
        </p:nvCxnSpPr>
        <p:spPr>
          <a:xfrm flipV="1">
            <a:off x="9853546" y="3135005"/>
            <a:ext cx="417129" cy="169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5789E9FE-2692-6B26-0AD4-703639C54AB1}"/>
                  </a:ext>
                </a:extLst>
              </p:cNvPr>
              <p:cNvSpPr/>
              <p:nvPr/>
            </p:nvSpPr>
            <p:spPr>
              <a:xfrm>
                <a:off x="8883896" y="1442204"/>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 </m:t>
                      </m:r>
                      <m:r>
                        <a:rPr lang="en-US" sz="2400" i="1"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29" name="Oval 28">
                <a:extLst>
                  <a:ext uri="{FF2B5EF4-FFF2-40B4-BE49-F238E27FC236}">
                    <a16:creationId xmlns:a16="http://schemas.microsoft.com/office/drawing/2014/main" id="{5789E9FE-2692-6B26-0AD4-703639C54AB1}"/>
                  </a:ext>
                </a:extLst>
              </p:cNvPr>
              <p:cNvSpPr>
                <a:spLocks noRot="1" noChangeAspect="1" noMove="1" noResize="1" noEditPoints="1" noAdjustHandles="1" noChangeArrowheads="1" noChangeShapeType="1" noTextEdit="1"/>
              </p:cNvSpPr>
              <p:nvPr/>
            </p:nvSpPr>
            <p:spPr>
              <a:xfrm>
                <a:off x="8883896" y="1442204"/>
                <a:ext cx="969651" cy="969651"/>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B42B6D6D-7BFB-0A26-DED8-50964C293BD1}"/>
                  </a:ext>
                </a:extLst>
              </p:cNvPr>
              <p:cNvSpPr/>
              <p:nvPr/>
            </p:nvSpPr>
            <p:spPr>
              <a:xfrm>
                <a:off x="8883895" y="3861538"/>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solidFill>
                            <a:schemeClr val="bg1"/>
                          </a:solidFill>
                          <a:latin typeface="Cambria Math" panose="02040503050406030204" pitchFamily="18" charset="0"/>
                        </a:rPr>
                        <m:t>…</m:t>
                      </m:r>
                    </m:oMath>
                  </m:oMathPara>
                </a14:m>
                <a:endParaRPr lang="en-US" sz="2400" i="1" dirty="0">
                  <a:solidFill>
                    <a:schemeClr val="bg1"/>
                  </a:solidFill>
                  <a:latin typeface="Cambria Math" panose="02040503050406030204" pitchFamily="18" charset="0"/>
                </a:endParaRPr>
              </a:p>
            </p:txBody>
          </p:sp>
        </mc:Choice>
        <mc:Fallback xmlns="">
          <p:sp>
            <p:nvSpPr>
              <p:cNvPr id="30" name="Oval 29">
                <a:extLst>
                  <a:ext uri="{FF2B5EF4-FFF2-40B4-BE49-F238E27FC236}">
                    <a16:creationId xmlns:a16="http://schemas.microsoft.com/office/drawing/2014/main" id="{B42B6D6D-7BFB-0A26-DED8-50964C293BD1}"/>
                  </a:ext>
                </a:extLst>
              </p:cNvPr>
              <p:cNvSpPr>
                <a:spLocks noRot="1" noChangeAspect="1" noMove="1" noResize="1" noEditPoints="1" noAdjustHandles="1" noChangeArrowheads="1" noChangeShapeType="1" noTextEdit="1"/>
              </p:cNvSpPr>
              <p:nvPr/>
            </p:nvSpPr>
            <p:spPr>
              <a:xfrm>
                <a:off x="8883895" y="3861538"/>
                <a:ext cx="969651" cy="969651"/>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1ECC1851-A7F5-F269-4FB7-C73C82E9EA12}"/>
                  </a:ext>
                </a:extLst>
              </p:cNvPr>
              <p:cNvSpPr/>
              <p:nvPr/>
            </p:nvSpPr>
            <p:spPr>
              <a:xfrm>
                <a:off x="7487102" y="2651871"/>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4</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5</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6</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2</m:t>
                        </m:r>
                      </m:sub>
                    </m:sSub>
                  </m:oMath>
                </a14:m>
                <a:endParaRPr lang="en-US" sz="1150" i="1" dirty="0">
                  <a:solidFill>
                    <a:schemeClr val="bg1"/>
                  </a:solidFill>
                  <a:latin typeface="Cambria Math" panose="02040503050406030204" pitchFamily="18" charset="0"/>
                </a:endParaRPr>
              </a:p>
            </p:txBody>
          </p:sp>
        </mc:Choice>
        <mc:Fallback xmlns="">
          <p:sp>
            <p:nvSpPr>
              <p:cNvPr id="31" name="Oval 30">
                <a:extLst>
                  <a:ext uri="{FF2B5EF4-FFF2-40B4-BE49-F238E27FC236}">
                    <a16:creationId xmlns:a16="http://schemas.microsoft.com/office/drawing/2014/main" id="{1ECC1851-A7F5-F269-4FB7-C73C82E9EA12}"/>
                  </a:ext>
                </a:extLst>
              </p:cNvPr>
              <p:cNvSpPr>
                <a:spLocks noRot="1" noChangeAspect="1" noMove="1" noResize="1" noEditPoints="1" noAdjustHandles="1" noChangeArrowheads="1" noChangeShapeType="1" noTextEdit="1"/>
              </p:cNvSpPr>
              <p:nvPr/>
            </p:nvSpPr>
            <p:spPr>
              <a:xfrm>
                <a:off x="7487102" y="2651871"/>
                <a:ext cx="969651" cy="969651"/>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C888F9D6-29DE-90EA-F01E-F5F6D826866D}"/>
                  </a:ext>
                </a:extLst>
              </p:cNvPr>
              <p:cNvSpPr/>
              <p:nvPr/>
            </p:nvSpPr>
            <p:spPr>
              <a:xfrm>
                <a:off x="7487103" y="1442204"/>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1</m:t>
                        </m:r>
                      </m:sub>
                    </m:sSub>
                  </m:oMath>
                </a14:m>
                <a:r>
                  <a:rPr lang="en-US" sz="1150" dirty="0">
                    <a:solidFill>
                      <a:schemeClr val="bg1"/>
                    </a:solidFill>
                  </a:rPr>
                  <a:t> </a:t>
                </a: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1</m:t>
                        </m:r>
                      </m:sub>
                    </m:sSub>
                    <m:r>
                      <a:rPr lang="en-US" sz="1150" b="0" i="0"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2</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2</m:t>
                        </m:r>
                      </m:sub>
                    </m:sSub>
                    <m:r>
                      <a:rPr lang="en-US" sz="1150" b="0" i="1"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3</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3</m:t>
                        </m:r>
                      </m:sub>
                    </m:sSub>
                    <m:r>
                      <a:rPr lang="en-US" sz="1150" b="0" i="0" smtClean="0">
                        <a:solidFill>
                          <a:schemeClr val="bg1"/>
                        </a:solidFill>
                        <a:latin typeface="Cambria Math" panose="02040503050406030204" pitchFamily="18" charset="0"/>
                      </a:rPr>
                      <m:t>+</m:t>
                    </m:r>
                    <m:sSub>
                      <m:sSubPr>
                        <m:ctrlPr>
                          <a:rPr lang="en-US" sz="1150" b="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ea typeface="Cambria Math" panose="02040503050406030204" pitchFamily="18" charset="0"/>
                          </a:rPr>
                          <m:t>𝑏</m:t>
                        </m:r>
                      </m:e>
                      <m:sub>
                        <m:r>
                          <a:rPr lang="en-US" sz="1150" b="0" i="1" smtClean="0">
                            <a:solidFill>
                              <a:schemeClr val="bg1"/>
                            </a:solidFill>
                            <a:latin typeface="Cambria Math" panose="02040503050406030204" pitchFamily="18" charset="0"/>
                          </a:rPr>
                          <m:t>1</m:t>
                        </m:r>
                      </m:sub>
                    </m:sSub>
                  </m:oMath>
                </a14:m>
                <a:endParaRPr lang="en-US" sz="1150" dirty="0">
                  <a:solidFill>
                    <a:schemeClr val="bg1"/>
                  </a:solidFill>
                </a:endParaRPr>
              </a:p>
            </p:txBody>
          </p:sp>
        </mc:Choice>
        <mc:Fallback xmlns="">
          <p:sp>
            <p:nvSpPr>
              <p:cNvPr id="32" name="Oval 31">
                <a:extLst>
                  <a:ext uri="{FF2B5EF4-FFF2-40B4-BE49-F238E27FC236}">
                    <a16:creationId xmlns:a16="http://schemas.microsoft.com/office/drawing/2014/main" id="{C888F9D6-29DE-90EA-F01E-F5F6D826866D}"/>
                  </a:ext>
                </a:extLst>
              </p:cNvPr>
              <p:cNvSpPr>
                <a:spLocks noRot="1" noChangeAspect="1" noMove="1" noResize="1" noEditPoints="1" noAdjustHandles="1" noChangeArrowheads="1" noChangeShapeType="1" noTextEdit="1"/>
              </p:cNvSpPr>
              <p:nvPr/>
            </p:nvSpPr>
            <p:spPr>
              <a:xfrm>
                <a:off x="7487103" y="1442204"/>
                <a:ext cx="969651" cy="969651"/>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53C322C9-7A6E-C97D-DDF6-55DAF32326FA}"/>
                  </a:ext>
                </a:extLst>
              </p:cNvPr>
              <p:cNvSpPr/>
              <p:nvPr/>
            </p:nvSpPr>
            <p:spPr>
              <a:xfrm>
                <a:off x="7487102" y="3861538"/>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7</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8</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9</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3</m:t>
                        </m:r>
                      </m:sub>
                    </m:sSub>
                  </m:oMath>
                </a14:m>
                <a:endParaRPr lang="en-US" sz="1150" i="1" dirty="0">
                  <a:solidFill>
                    <a:schemeClr val="bg1"/>
                  </a:solidFill>
                  <a:latin typeface="Cambria Math" panose="02040503050406030204" pitchFamily="18" charset="0"/>
                </a:endParaRPr>
              </a:p>
            </p:txBody>
          </p:sp>
        </mc:Choice>
        <mc:Fallback xmlns="">
          <p:sp>
            <p:nvSpPr>
              <p:cNvPr id="33" name="Oval 32">
                <a:extLst>
                  <a:ext uri="{FF2B5EF4-FFF2-40B4-BE49-F238E27FC236}">
                    <a16:creationId xmlns:a16="http://schemas.microsoft.com/office/drawing/2014/main" id="{53C322C9-7A6E-C97D-DDF6-55DAF32326FA}"/>
                  </a:ext>
                </a:extLst>
              </p:cNvPr>
              <p:cNvSpPr>
                <a:spLocks noRot="1" noChangeAspect="1" noMove="1" noResize="1" noEditPoints="1" noAdjustHandles="1" noChangeArrowheads="1" noChangeShapeType="1" noTextEdit="1"/>
              </p:cNvSpPr>
              <p:nvPr/>
            </p:nvSpPr>
            <p:spPr>
              <a:xfrm>
                <a:off x="7487102" y="3861538"/>
                <a:ext cx="969651" cy="969651"/>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56B60B35-440E-4F7B-6543-DB74FEC19E37}"/>
                  </a:ext>
                </a:extLst>
              </p:cNvPr>
              <p:cNvSpPr/>
              <p:nvPr/>
            </p:nvSpPr>
            <p:spPr>
              <a:xfrm>
                <a:off x="10289095" y="2645273"/>
                <a:ext cx="969651" cy="9696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 …</m:t>
                      </m:r>
                    </m:oMath>
                  </m:oMathPara>
                </a14:m>
                <a:endParaRPr lang="en-US" sz="2400" dirty="0">
                  <a:solidFill>
                    <a:schemeClr val="bg1"/>
                  </a:solidFill>
                </a:endParaRPr>
              </a:p>
            </p:txBody>
          </p:sp>
        </mc:Choice>
        <mc:Fallback xmlns="">
          <p:sp>
            <p:nvSpPr>
              <p:cNvPr id="34" name="Oval 33">
                <a:extLst>
                  <a:ext uri="{FF2B5EF4-FFF2-40B4-BE49-F238E27FC236}">
                    <a16:creationId xmlns:a16="http://schemas.microsoft.com/office/drawing/2014/main" id="{56B60B35-440E-4F7B-6543-DB74FEC19E37}"/>
                  </a:ext>
                </a:extLst>
              </p:cNvPr>
              <p:cNvSpPr>
                <a:spLocks noRot="1" noChangeAspect="1" noMove="1" noResize="1" noEditPoints="1" noAdjustHandles="1" noChangeArrowheads="1" noChangeShapeType="1" noTextEdit="1"/>
              </p:cNvSpPr>
              <p:nvPr/>
            </p:nvSpPr>
            <p:spPr>
              <a:xfrm>
                <a:off x="10289095" y="2645273"/>
                <a:ext cx="969651" cy="969651"/>
              </a:xfrm>
              <a:prstGeom prst="ellipse">
                <a:avLst/>
              </a:prstGeom>
              <a:blipFill>
                <a:blip r:embed="rId12"/>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354670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FD23-7562-DD60-BFC8-D95FC770D239}"/>
              </a:ext>
            </a:extLst>
          </p:cNvPr>
          <p:cNvSpPr>
            <a:spLocks noGrp="1"/>
          </p:cNvSpPr>
          <p:nvPr>
            <p:ph type="title"/>
          </p:nvPr>
        </p:nvSpPr>
        <p:spPr/>
        <p:txBody>
          <a:bodyPr/>
          <a:lstStyle/>
          <a:p>
            <a:r>
              <a:rPr lang="en-US" dirty="0"/>
              <a:t>Weights and Biases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FC415F-59A4-AFF6-FDE1-9F0949AEB357}"/>
                  </a:ext>
                </a:extLst>
              </p:cNvPr>
              <p:cNvSpPr>
                <a:spLocks noGrp="1"/>
              </p:cNvSpPr>
              <p:nvPr>
                <p:ph sz="quarter" idx="10"/>
              </p:nvPr>
            </p:nvSpPr>
            <p:spPr>
              <a:xfrm>
                <a:off x="539495" y="1435607"/>
                <a:ext cx="6645075" cy="4703935"/>
              </a:xfrm>
            </p:spPr>
            <p:txBody>
              <a:bodyPr>
                <a:normAutofit/>
              </a:bodyPr>
              <a:lstStyle/>
              <a:p>
                <a:r>
                  <a:rPr lang="en-US" dirty="0"/>
                  <a:t>Each node in a neural network (in the hidden and output layers) contains weights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a14:m>
                <a:r>
                  <a:rPr lang="en-US" dirty="0"/>
                  <a:t>and biases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𝑥</m:t>
                        </m:r>
                      </m:sub>
                    </m:sSub>
                  </m:oMath>
                </a14:m>
                <a:r>
                  <a:rPr lang="en-US" dirty="0"/>
                  <a:t>.</a:t>
                </a:r>
              </a:p>
              <a:p>
                <a:r>
                  <a:rPr lang="en-US" dirty="0"/>
                  <a:t>Weights will be between -1 and 1, and the biases between 0 and 1. </a:t>
                </a:r>
              </a:p>
              <a:p>
                <a:r>
                  <a:rPr lang="en-US" dirty="0"/>
                  <a:t>The weights and biases are multiplied and added respectively to each incoming value from the previous layer. </a:t>
                </a:r>
              </a:p>
              <a:p>
                <a:r>
                  <a:rPr lang="en-US" dirty="0"/>
                  <a:t>The weights and biases are initialized with random values, and then optimized with backpropagation and gradient descent (discussed later). </a:t>
                </a:r>
              </a:p>
            </p:txBody>
          </p:sp>
        </mc:Choice>
        <mc:Fallback xmlns="">
          <p:sp>
            <p:nvSpPr>
              <p:cNvPr id="3" name="Content Placeholder 2">
                <a:extLst>
                  <a:ext uri="{FF2B5EF4-FFF2-40B4-BE49-F238E27FC236}">
                    <a16:creationId xmlns:a16="http://schemas.microsoft.com/office/drawing/2014/main" id="{B3FC415F-59A4-AFF6-FDE1-9F0949AEB357}"/>
                  </a:ext>
                </a:extLst>
              </p:cNvPr>
              <p:cNvSpPr>
                <a:spLocks noGrp="1" noRot="1" noChangeAspect="1" noMove="1" noResize="1" noEditPoints="1" noAdjustHandles="1" noChangeArrowheads="1" noChangeShapeType="1" noTextEdit="1"/>
              </p:cNvSpPr>
              <p:nvPr>
                <p:ph sz="quarter" idx="10"/>
              </p:nvPr>
            </p:nvSpPr>
            <p:spPr>
              <a:xfrm>
                <a:off x="539495" y="1435607"/>
                <a:ext cx="6645075" cy="4703935"/>
              </a:xfrm>
              <a:blipFill>
                <a:blip r:embed="rId2"/>
                <a:stretch>
                  <a:fillRect l="-763" r="-13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C7BC535E-4B94-5EFB-C193-19C268401C8B}"/>
                  </a:ext>
                </a:extLst>
              </p:cNvPr>
              <p:cNvSpPr/>
              <p:nvPr/>
            </p:nvSpPr>
            <p:spPr>
              <a:xfrm>
                <a:off x="8977383" y="1568903"/>
                <a:ext cx="1860097" cy="186009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1</m:t>
                        </m:r>
                      </m:sub>
                    </m:sSub>
                  </m:oMath>
                </a14:m>
                <a:r>
                  <a:rPr lang="en-US" sz="2400" dirty="0">
                    <a:solidFill>
                      <a:schemeClr val="bg1"/>
                    </a:solidFill>
                  </a:rPr>
                  <a:t> </a:t>
                </a:r>
                <a14:m>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i="1">
                            <a:solidFill>
                              <a:srgbClr val="FF0000"/>
                            </a:solidFill>
                            <a:latin typeface="Cambria Math" panose="02040503050406030204" pitchFamily="18" charset="0"/>
                          </a:rPr>
                          <m:t>1</m:t>
                        </m:r>
                      </m:sub>
                    </m:sSub>
                    <m:r>
                      <a:rPr lang="en-US" sz="2400" b="0" i="0"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2</m:t>
                        </m:r>
                      </m:sub>
                    </m:sSub>
                    <m:r>
                      <m:rPr>
                        <m:nor/>
                      </m:rPr>
                      <a:rPr lang="en-US" sz="2400" dirty="0">
                        <a:solidFill>
                          <a:schemeClr val="bg1"/>
                        </a:solidFill>
                      </a:rPr>
                      <m:t> </m:t>
                    </m:r>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3</m:t>
                        </m:r>
                      </m:sub>
                    </m:sSub>
                    <m:r>
                      <m:rPr>
                        <m:nor/>
                      </m:rPr>
                      <a:rPr lang="en-US" sz="2400" dirty="0">
                        <a:solidFill>
                          <a:schemeClr val="bg1"/>
                        </a:solidFill>
                      </a:rPr>
                      <m:t> </m:t>
                    </m:r>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3</m:t>
                        </m:r>
                      </m:sub>
                    </m:sSub>
                    <m:r>
                      <a:rPr lang="en-US" sz="2400" b="0" i="0" smtClean="0">
                        <a:solidFill>
                          <a:schemeClr val="bg1"/>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𝑏</m:t>
                        </m:r>
                      </m:e>
                      <m:sub>
                        <m:r>
                          <a:rPr lang="en-US" sz="2400" b="0" i="1" smtClean="0">
                            <a:solidFill>
                              <a:srgbClr val="FF0000"/>
                            </a:solidFill>
                            <a:latin typeface="Cambria Math" panose="02040503050406030204" pitchFamily="18" charset="0"/>
                          </a:rPr>
                          <m:t>1</m:t>
                        </m:r>
                      </m:sub>
                    </m:sSub>
                  </m:oMath>
                </a14:m>
                <a:endParaRPr lang="en-US" sz="2400" dirty="0">
                  <a:solidFill>
                    <a:schemeClr val="bg1"/>
                  </a:solidFill>
                </a:endParaRPr>
              </a:p>
            </p:txBody>
          </p:sp>
        </mc:Choice>
        <mc:Fallback xmlns="">
          <p:sp>
            <p:nvSpPr>
              <p:cNvPr id="4" name="Oval 3">
                <a:extLst>
                  <a:ext uri="{FF2B5EF4-FFF2-40B4-BE49-F238E27FC236}">
                    <a16:creationId xmlns:a16="http://schemas.microsoft.com/office/drawing/2014/main" id="{C7BC535E-4B94-5EFB-C193-19C268401C8B}"/>
                  </a:ext>
                </a:extLst>
              </p:cNvPr>
              <p:cNvSpPr>
                <a:spLocks noRot="1" noChangeAspect="1" noMove="1" noResize="1" noEditPoints="1" noAdjustHandles="1" noChangeArrowheads="1" noChangeShapeType="1" noTextEdit="1"/>
              </p:cNvSpPr>
              <p:nvPr/>
            </p:nvSpPr>
            <p:spPr>
              <a:xfrm>
                <a:off x="8977383" y="1568903"/>
                <a:ext cx="1860097" cy="1860097"/>
              </a:xfrm>
              <a:prstGeom prst="ellipse">
                <a:avLst/>
              </a:prstGeom>
              <a:blipFill>
                <a:blip r:embed="rId3"/>
                <a:stretch>
                  <a:fillRect/>
                </a:stretch>
              </a:blipFill>
              <a:ln>
                <a:solidFill>
                  <a:schemeClr val="tx1"/>
                </a:solidFill>
              </a:ln>
            </p:spPr>
            <p:txBody>
              <a:bodyPr/>
              <a:lstStyle/>
              <a:p>
                <a:r>
                  <a:rPr lang="en-US">
                    <a:noFill/>
                  </a:rPr>
                  <a:t> </a:t>
                </a:r>
              </a:p>
            </p:txBody>
          </p:sp>
        </mc:Fallback>
      </mc:AlternateContent>
      <p:pic>
        <p:nvPicPr>
          <p:cNvPr id="5" name="Graphic 4">
            <a:extLst>
              <a:ext uri="{FF2B5EF4-FFF2-40B4-BE49-F238E27FC236}">
                <a16:creationId xmlns:a16="http://schemas.microsoft.com/office/drawing/2014/main" id="{0269FF63-56BE-98E9-CA49-2F599DF9EE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148999" y="3970790"/>
            <a:ext cx="2776005" cy="2519662"/>
          </a:xfrm>
          <a:prstGeom prst="rect">
            <a:avLst/>
          </a:prstGeom>
        </p:spPr>
      </p:pic>
      <p:cxnSp>
        <p:nvCxnSpPr>
          <p:cNvPr id="6" name="Straight Connector 5">
            <a:extLst>
              <a:ext uri="{FF2B5EF4-FFF2-40B4-BE49-F238E27FC236}">
                <a16:creationId xmlns:a16="http://schemas.microsoft.com/office/drawing/2014/main" id="{60AD99E3-5726-D809-0579-230BCB6B2799}"/>
              </a:ext>
            </a:extLst>
          </p:cNvPr>
          <p:cNvCxnSpPr>
            <a:cxnSpLocks/>
          </p:cNvCxnSpPr>
          <p:nvPr/>
        </p:nvCxnSpPr>
        <p:spPr>
          <a:xfrm>
            <a:off x="9148999" y="3018971"/>
            <a:ext cx="1073809" cy="151475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7D724CA-FD56-348B-8B7C-8EAD452CFC76}"/>
              </a:ext>
            </a:extLst>
          </p:cNvPr>
          <p:cNvCxnSpPr>
            <a:cxnSpLocks/>
            <a:endCxn id="4" idx="6"/>
          </p:cNvCxnSpPr>
          <p:nvPr/>
        </p:nvCxnSpPr>
        <p:spPr>
          <a:xfrm flipH="1" flipV="1">
            <a:off x="10837480" y="2498952"/>
            <a:ext cx="80331" cy="1762368"/>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203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FD23-7562-DD60-BFC8-D95FC770D239}"/>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B3FC415F-59A4-AFF6-FDE1-9F0949AEB357}"/>
              </a:ext>
            </a:extLst>
          </p:cNvPr>
          <p:cNvSpPr>
            <a:spLocks noGrp="1"/>
          </p:cNvSpPr>
          <p:nvPr>
            <p:ph sz="quarter" idx="10"/>
          </p:nvPr>
        </p:nvSpPr>
        <p:spPr>
          <a:xfrm>
            <a:off x="539495" y="1435608"/>
            <a:ext cx="5466915" cy="4974336"/>
          </a:xfrm>
        </p:spPr>
        <p:txBody>
          <a:bodyPr>
            <a:normAutofit/>
          </a:bodyPr>
          <a:lstStyle/>
          <a:p>
            <a:r>
              <a:rPr lang="en-US" b="1" dirty="0"/>
              <a:t>Activation functions will take the results of each node (applying the weights and biases) and pass them through a nonlinear function.</a:t>
            </a:r>
          </a:p>
          <a:p>
            <a:r>
              <a:rPr lang="en-US" dirty="0"/>
              <a:t>These activation functions make each layer productive separating features out of the input, otherwise the neural network would be no better than a linear model. </a:t>
            </a:r>
          </a:p>
          <a:p>
            <a:r>
              <a:rPr lang="en-US" dirty="0"/>
              <a:t>Choosing an activation function can be aided with a few best practices (table in next slide).</a:t>
            </a:r>
          </a:p>
        </p:txBody>
      </p:sp>
      <p:sp>
        <p:nvSpPr>
          <p:cNvPr id="4" name="object 5">
            <a:extLst>
              <a:ext uri="{FF2B5EF4-FFF2-40B4-BE49-F238E27FC236}">
                <a16:creationId xmlns:a16="http://schemas.microsoft.com/office/drawing/2014/main" id="{A13FD499-1FA8-85D7-3AC8-7B7A3C8E5D25}"/>
              </a:ext>
            </a:extLst>
          </p:cNvPr>
          <p:cNvSpPr/>
          <p:nvPr/>
        </p:nvSpPr>
        <p:spPr>
          <a:xfrm>
            <a:off x="7009103" y="1660086"/>
            <a:ext cx="1768915" cy="1768914"/>
          </a:xfrm>
          <a:prstGeom prst="rect">
            <a:avLst/>
          </a:prstGeom>
          <a:blipFill>
            <a:blip r:embed="rId2" cstate="print"/>
            <a:stretch>
              <a:fillRect/>
            </a:stretch>
          </a:blipFill>
        </p:spPr>
        <p:txBody>
          <a:bodyPr wrap="square" lIns="0" tIns="0" rIns="0" bIns="0" rtlCol="0"/>
          <a:lstStyle/>
          <a:p>
            <a:endParaRPr sz="2176"/>
          </a:p>
        </p:txBody>
      </p:sp>
      <p:sp>
        <p:nvSpPr>
          <p:cNvPr id="5" name="object 6">
            <a:extLst>
              <a:ext uri="{FF2B5EF4-FFF2-40B4-BE49-F238E27FC236}">
                <a16:creationId xmlns:a16="http://schemas.microsoft.com/office/drawing/2014/main" id="{F88581C7-D746-A3E0-E104-A5C32F9C3EE1}"/>
              </a:ext>
            </a:extLst>
          </p:cNvPr>
          <p:cNvSpPr/>
          <p:nvPr/>
        </p:nvSpPr>
        <p:spPr>
          <a:xfrm>
            <a:off x="9736181" y="166008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7">
            <a:extLst>
              <a:ext uri="{FF2B5EF4-FFF2-40B4-BE49-F238E27FC236}">
                <a16:creationId xmlns:a16="http://schemas.microsoft.com/office/drawing/2014/main" id="{9FFA672E-F0E3-08CF-0E19-CCA03D68900D}"/>
              </a:ext>
            </a:extLst>
          </p:cNvPr>
          <p:cNvSpPr/>
          <p:nvPr/>
        </p:nvSpPr>
        <p:spPr>
          <a:xfrm>
            <a:off x="7009104" y="3613261"/>
            <a:ext cx="1695209" cy="1695210"/>
          </a:xfrm>
          <a:prstGeom prst="rect">
            <a:avLst/>
          </a:prstGeom>
          <a:blipFill>
            <a:blip r:embed="rId4" cstate="print"/>
            <a:stretch>
              <a:fillRect/>
            </a:stretch>
          </a:blipFill>
        </p:spPr>
        <p:txBody>
          <a:bodyPr wrap="square" lIns="0" tIns="0" rIns="0" bIns="0" rtlCol="0"/>
          <a:lstStyle/>
          <a:p>
            <a:endParaRPr sz="2176"/>
          </a:p>
        </p:txBody>
      </p:sp>
      <p:sp>
        <p:nvSpPr>
          <p:cNvPr id="7" name="object 8">
            <a:extLst>
              <a:ext uri="{FF2B5EF4-FFF2-40B4-BE49-F238E27FC236}">
                <a16:creationId xmlns:a16="http://schemas.microsoft.com/office/drawing/2014/main" id="{240D6C5F-5D6B-7004-2474-E4E1251F3365}"/>
              </a:ext>
            </a:extLst>
          </p:cNvPr>
          <p:cNvSpPr/>
          <p:nvPr/>
        </p:nvSpPr>
        <p:spPr>
          <a:xfrm>
            <a:off x="9707005" y="3597906"/>
            <a:ext cx="1945499" cy="1715172"/>
          </a:xfrm>
          <a:prstGeom prst="rect">
            <a:avLst/>
          </a:prstGeom>
          <a:blipFill>
            <a:blip r:embed="rId5" cstate="print"/>
            <a:stretch>
              <a:fillRect/>
            </a:stretch>
          </a:blipFill>
        </p:spPr>
        <p:txBody>
          <a:bodyPr wrap="square" lIns="0" tIns="0" rIns="0" bIns="0" rtlCol="0"/>
          <a:lstStyle/>
          <a:p>
            <a:endParaRPr sz="2176"/>
          </a:p>
        </p:txBody>
      </p:sp>
      <p:sp>
        <p:nvSpPr>
          <p:cNvPr id="8" name="object 10">
            <a:extLst>
              <a:ext uri="{FF2B5EF4-FFF2-40B4-BE49-F238E27FC236}">
                <a16:creationId xmlns:a16="http://schemas.microsoft.com/office/drawing/2014/main" id="{B44F38D2-08D9-37D0-C873-8E2993BBFEC8}"/>
              </a:ext>
            </a:extLst>
          </p:cNvPr>
          <p:cNvSpPr txBox="1"/>
          <p:nvPr/>
        </p:nvSpPr>
        <p:spPr>
          <a:xfrm>
            <a:off x="7009103" y="3619793"/>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dirty="0">
              <a:latin typeface="Tahoma"/>
              <a:cs typeface="Tahoma"/>
            </a:endParaRPr>
          </a:p>
        </p:txBody>
      </p:sp>
      <p:sp>
        <p:nvSpPr>
          <p:cNvPr id="9" name="object 11">
            <a:extLst>
              <a:ext uri="{FF2B5EF4-FFF2-40B4-BE49-F238E27FC236}">
                <a16:creationId xmlns:a16="http://schemas.microsoft.com/office/drawing/2014/main" id="{064DDEBA-721E-15D3-28EB-595744BB4584}"/>
              </a:ext>
            </a:extLst>
          </p:cNvPr>
          <p:cNvSpPr txBox="1"/>
          <p:nvPr/>
        </p:nvSpPr>
        <p:spPr>
          <a:xfrm>
            <a:off x="9771498" y="1593295"/>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dirty="0">
              <a:latin typeface="Tahoma"/>
              <a:cs typeface="Tahoma"/>
            </a:endParaRPr>
          </a:p>
        </p:txBody>
      </p:sp>
      <p:sp>
        <p:nvSpPr>
          <p:cNvPr id="10" name="object 12">
            <a:extLst>
              <a:ext uri="{FF2B5EF4-FFF2-40B4-BE49-F238E27FC236}">
                <a16:creationId xmlns:a16="http://schemas.microsoft.com/office/drawing/2014/main" id="{DB47E92D-9016-3BC2-CCA1-923B2F11EDAE}"/>
              </a:ext>
            </a:extLst>
          </p:cNvPr>
          <p:cNvSpPr txBox="1"/>
          <p:nvPr/>
        </p:nvSpPr>
        <p:spPr>
          <a:xfrm>
            <a:off x="9736181" y="3619793"/>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dirty="0">
              <a:latin typeface="Tahoma"/>
              <a:cs typeface="Tahoma"/>
            </a:endParaRPr>
          </a:p>
        </p:txBody>
      </p:sp>
      <p:sp>
        <p:nvSpPr>
          <p:cNvPr id="11" name="object 9">
            <a:extLst>
              <a:ext uri="{FF2B5EF4-FFF2-40B4-BE49-F238E27FC236}">
                <a16:creationId xmlns:a16="http://schemas.microsoft.com/office/drawing/2014/main" id="{56242723-4279-C030-B032-C70A4844F1FD}"/>
              </a:ext>
            </a:extLst>
          </p:cNvPr>
          <p:cNvSpPr txBox="1"/>
          <p:nvPr/>
        </p:nvSpPr>
        <p:spPr>
          <a:xfrm>
            <a:off x="7023291" y="1593295"/>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dirty="0">
              <a:latin typeface="Tahoma"/>
              <a:cs typeface="Tahoma"/>
            </a:endParaRPr>
          </a:p>
        </p:txBody>
      </p:sp>
    </p:spTree>
    <p:extLst>
      <p:ext uri="{BB962C8B-B14F-4D97-AF65-F5344CB8AC3E}">
        <p14:creationId xmlns:p14="http://schemas.microsoft.com/office/powerpoint/2010/main" val="659336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17BA-FBC3-E9C2-C81B-0AB612E81E45}"/>
              </a:ext>
            </a:extLst>
          </p:cNvPr>
          <p:cNvSpPr>
            <a:spLocks noGrp="1"/>
          </p:cNvSpPr>
          <p:nvPr>
            <p:ph type="title"/>
          </p:nvPr>
        </p:nvSpPr>
        <p:spPr/>
        <p:txBody>
          <a:bodyPr/>
          <a:lstStyle/>
          <a:p>
            <a:r>
              <a:rPr lang="en-US" dirty="0"/>
              <a:t>Common Activation Functions</a:t>
            </a:r>
          </a:p>
        </p:txBody>
      </p:sp>
      <p:graphicFrame>
        <p:nvGraphicFramePr>
          <p:cNvPr id="4" name="Table 4">
            <a:extLst>
              <a:ext uri="{FF2B5EF4-FFF2-40B4-BE49-F238E27FC236}">
                <a16:creationId xmlns:a16="http://schemas.microsoft.com/office/drawing/2014/main" id="{65BAF13A-5568-50D4-6356-F23815924BAF}"/>
              </a:ext>
            </a:extLst>
          </p:cNvPr>
          <p:cNvGraphicFramePr>
            <a:graphicFrameLocks noGrp="1"/>
          </p:cNvGraphicFramePr>
          <p:nvPr>
            <p:ph sz="quarter" idx="10"/>
            <p:extLst>
              <p:ext uri="{D42A27DB-BD31-4B8C-83A1-F6EECF244321}">
                <p14:modId xmlns:p14="http://schemas.microsoft.com/office/powerpoint/2010/main" val="466914330"/>
              </p:ext>
            </p:extLst>
          </p:nvPr>
        </p:nvGraphicFramePr>
        <p:xfrm>
          <a:off x="545738" y="1395398"/>
          <a:ext cx="11100524" cy="5167635"/>
        </p:xfrm>
        <a:graphic>
          <a:graphicData uri="http://schemas.openxmlformats.org/drawingml/2006/table">
            <a:tbl>
              <a:tblPr firstRow="1" bandRow="1">
                <a:tableStyleId>{073A0DAA-6AF3-43AB-8588-CEC1D06C72B9}</a:tableStyleId>
              </a:tblPr>
              <a:tblGrid>
                <a:gridCol w="2775131">
                  <a:extLst>
                    <a:ext uri="{9D8B030D-6E8A-4147-A177-3AD203B41FA5}">
                      <a16:colId xmlns:a16="http://schemas.microsoft.com/office/drawing/2014/main" val="2712781884"/>
                    </a:ext>
                  </a:extLst>
                </a:gridCol>
                <a:gridCol w="2775131">
                  <a:extLst>
                    <a:ext uri="{9D8B030D-6E8A-4147-A177-3AD203B41FA5}">
                      <a16:colId xmlns:a16="http://schemas.microsoft.com/office/drawing/2014/main" val="3120647039"/>
                    </a:ext>
                  </a:extLst>
                </a:gridCol>
                <a:gridCol w="2775131">
                  <a:extLst>
                    <a:ext uri="{9D8B030D-6E8A-4147-A177-3AD203B41FA5}">
                      <a16:colId xmlns:a16="http://schemas.microsoft.com/office/drawing/2014/main" val="3079798998"/>
                    </a:ext>
                  </a:extLst>
                </a:gridCol>
                <a:gridCol w="2775131">
                  <a:extLst>
                    <a:ext uri="{9D8B030D-6E8A-4147-A177-3AD203B41FA5}">
                      <a16:colId xmlns:a16="http://schemas.microsoft.com/office/drawing/2014/main" val="886941830"/>
                    </a:ext>
                  </a:extLst>
                </a:gridCol>
              </a:tblGrid>
              <a:tr h="914132">
                <a:tc>
                  <a:txBody>
                    <a:bodyPr/>
                    <a:lstStyle/>
                    <a:p>
                      <a:pPr algn="l" fontAlgn="ctr"/>
                      <a:r>
                        <a:rPr lang="en-US" sz="1400" b="1" dirty="0">
                          <a:effectLst/>
                        </a:rPr>
                        <a:t>Name</a:t>
                      </a:r>
                      <a:endParaRPr lang="en-US" sz="1400" b="1" i="0" dirty="0">
                        <a:effectLst/>
                        <a:latin typeface="Noto serif" panose="02020600060500020200" pitchFamily="18" charset="0"/>
                      </a:endParaRPr>
                    </a:p>
                  </a:txBody>
                  <a:tcPr anchor="ctr"/>
                </a:tc>
                <a:tc>
                  <a:txBody>
                    <a:bodyPr/>
                    <a:lstStyle/>
                    <a:p>
                      <a:pPr algn="l" fontAlgn="ctr"/>
                      <a:r>
                        <a:rPr lang="en-US" sz="1400" b="1" dirty="0">
                          <a:effectLst/>
                        </a:rPr>
                        <a:t>Typical layer used</a:t>
                      </a:r>
                      <a:endParaRPr lang="en-US" sz="1400" b="1" i="0" dirty="0">
                        <a:effectLst/>
                        <a:latin typeface="Noto serif" panose="02020600060500020200" pitchFamily="18" charset="0"/>
                      </a:endParaRPr>
                    </a:p>
                  </a:txBody>
                  <a:tcPr anchor="ctr"/>
                </a:tc>
                <a:tc>
                  <a:txBody>
                    <a:bodyPr/>
                    <a:lstStyle/>
                    <a:p>
                      <a:pPr algn="l" fontAlgn="ctr"/>
                      <a:r>
                        <a:rPr lang="en-US" sz="1400" b="1" dirty="0">
                          <a:effectLst/>
                        </a:rPr>
                        <a:t>Description</a:t>
                      </a:r>
                      <a:endParaRPr lang="en-US" sz="1400" b="1" i="0" dirty="0">
                        <a:effectLst/>
                        <a:latin typeface="Noto serif" panose="02020600060500020200" pitchFamily="18" charset="0"/>
                      </a:endParaRPr>
                    </a:p>
                  </a:txBody>
                  <a:tcPr anchor="ctr"/>
                </a:tc>
                <a:tc>
                  <a:txBody>
                    <a:bodyPr/>
                    <a:lstStyle/>
                    <a:p>
                      <a:pPr algn="l" fontAlgn="ctr"/>
                      <a:r>
                        <a:rPr lang="en-US" sz="1400" b="1" dirty="0">
                          <a:effectLst/>
                        </a:rPr>
                        <a:t>Notes</a:t>
                      </a:r>
                      <a:endParaRPr lang="en-US" sz="1400" b="1" i="0" dirty="0">
                        <a:effectLst/>
                        <a:latin typeface="Noto serif" panose="02020600060500020200" pitchFamily="18" charset="0"/>
                      </a:endParaRPr>
                    </a:p>
                  </a:txBody>
                  <a:tcPr anchor="ctr"/>
                </a:tc>
                <a:extLst>
                  <a:ext uri="{0D108BD9-81ED-4DB2-BD59-A6C34878D82A}">
                    <a16:rowId xmlns:a16="http://schemas.microsoft.com/office/drawing/2014/main" val="1483294"/>
                  </a:ext>
                </a:extLst>
              </a:tr>
              <a:tr h="457468">
                <a:tc>
                  <a:txBody>
                    <a:bodyPr/>
                    <a:lstStyle/>
                    <a:p>
                      <a:pPr algn="l" fontAlgn="base"/>
                      <a:r>
                        <a:rPr lang="en-US" sz="1400" b="0" dirty="0">
                          <a:effectLst/>
                        </a:rPr>
                        <a:t>Linear</a:t>
                      </a:r>
                      <a:endParaRPr lang="en-US" sz="1400" b="0" dirty="0">
                        <a:effectLst/>
                        <a:latin typeface="Noto serif" panose="02020600060500020200" pitchFamily="18" charset="0"/>
                      </a:endParaRPr>
                    </a:p>
                  </a:txBody>
                  <a:tcPr/>
                </a:tc>
                <a:tc>
                  <a:txBody>
                    <a:bodyPr/>
                    <a:lstStyle/>
                    <a:p>
                      <a:pPr algn="l" fontAlgn="base"/>
                      <a:r>
                        <a:rPr lang="en-US" sz="1400" b="0">
                          <a:effectLst/>
                        </a:rPr>
                        <a:t>Output</a:t>
                      </a:r>
                      <a:endParaRPr lang="en-US" sz="1400" b="0">
                        <a:effectLst/>
                        <a:latin typeface="Noto serif" panose="02020600060500020200" pitchFamily="18" charset="0"/>
                      </a:endParaRPr>
                    </a:p>
                  </a:txBody>
                  <a:tcPr/>
                </a:tc>
                <a:tc>
                  <a:txBody>
                    <a:bodyPr/>
                    <a:lstStyle/>
                    <a:p>
                      <a:pPr algn="l" fontAlgn="base"/>
                      <a:r>
                        <a:rPr lang="en-US" sz="1400" b="0" dirty="0">
                          <a:effectLst/>
                        </a:rPr>
                        <a:t>Leaves values as is</a:t>
                      </a:r>
                      <a:endParaRPr lang="en-US" sz="1400" b="0" dirty="0">
                        <a:effectLst/>
                        <a:latin typeface="Noto serif" panose="02020600060500020200" pitchFamily="18" charset="0"/>
                      </a:endParaRPr>
                    </a:p>
                  </a:txBody>
                  <a:tcPr/>
                </a:tc>
                <a:tc>
                  <a:txBody>
                    <a:bodyPr/>
                    <a:lstStyle/>
                    <a:p>
                      <a:pPr algn="l" fontAlgn="base"/>
                      <a:r>
                        <a:rPr lang="en-US" sz="1400" b="0" dirty="0">
                          <a:effectLst/>
                        </a:rPr>
                        <a:t>Not commonly used</a:t>
                      </a:r>
                      <a:endParaRPr lang="en-US" sz="1400" b="0" dirty="0">
                        <a:effectLst/>
                        <a:latin typeface="Noto serif" panose="02020600060500020200" pitchFamily="18" charset="0"/>
                      </a:endParaRPr>
                    </a:p>
                  </a:txBody>
                  <a:tcPr/>
                </a:tc>
                <a:extLst>
                  <a:ext uri="{0D108BD9-81ED-4DB2-BD59-A6C34878D82A}">
                    <a16:rowId xmlns:a16="http://schemas.microsoft.com/office/drawing/2014/main" val="3941883575"/>
                  </a:ext>
                </a:extLst>
              </a:tr>
              <a:tr h="757867">
                <a:tc>
                  <a:txBody>
                    <a:bodyPr/>
                    <a:lstStyle/>
                    <a:p>
                      <a:pPr algn="l" fontAlgn="base"/>
                      <a:r>
                        <a:rPr lang="en-US" sz="1400" b="0" dirty="0">
                          <a:effectLst/>
                        </a:rPr>
                        <a:t>Logistic</a:t>
                      </a:r>
                      <a:endParaRPr lang="en-US" sz="1400" b="0" dirty="0">
                        <a:effectLst/>
                        <a:latin typeface="Noto serif" panose="02020600060500020200" pitchFamily="18" charset="0"/>
                      </a:endParaRPr>
                    </a:p>
                  </a:txBody>
                  <a:tcPr/>
                </a:tc>
                <a:tc>
                  <a:txBody>
                    <a:bodyPr/>
                    <a:lstStyle/>
                    <a:p>
                      <a:pPr algn="l" fontAlgn="base"/>
                      <a:r>
                        <a:rPr lang="en-US" sz="1400" b="0" dirty="0">
                          <a:effectLst/>
                        </a:rPr>
                        <a:t>Output</a:t>
                      </a:r>
                      <a:endParaRPr lang="en-US" sz="1400" b="0" dirty="0">
                        <a:effectLst/>
                        <a:latin typeface="Noto serif" panose="02020600060500020200" pitchFamily="18" charset="0"/>
                      </a:endParaRPr>
                    </a:p>
                  </a:txBody>
                  <a:tcPr/>
                </a:tc>
                <a:tc>
                  <a:txBody>
                    <a:bodyPr/>
                    <a:lstStyle/>
                    <a:p>
                      <a:pPr algn="l" fontAlgn="base"/>
                      <a:r>
                        <a:rPr lang="en-US" sz="1400" b="0" dirty="0">
                          <a:effectLst/>
                        </a:rPr>
                        <a:t>S-shaped sigmoid curve</a:t>
                      </a:r>
                      <a:endParaRPr lang="en-US" sz="1400" b="0" dirty="0">
                        <a:effectLst/>
                        <a:latin typeface="Noto serif" panose="02020600060500020200" pitchFamily="18" charset="0"/>
                      </a:endParaRPr>
                    </a:p>
                  </a:txBody>
                  <a:tcPr/>
                </a:tc>
                <a:tc>
                  <a:txBody>
                    <a:bodyPr/>
                    <a:lstStyle/>
                    <a:p>
                      <a:pPr algn="l" fontAlgn="base"/>
                      <a:r>
                        <a:rPr lang="en-US" sz="1400" b="0" dirty="0">
                          <a:effectLst/>
                        </a:rPr>
                        <a:t>Compresses values between 0 and 1, often assists binary classification</a:t>
                      </a:r>
                      <a:endParaRPr lang="en-US" sz="1400" b="0" dirty="0">
                        <a:effectLst/>
                        <a:latin typeface="Noto serif" panose="02020600060500020200" pitchFamily="18" charset="0"/>
                      </a:endParaRPr>
                    </a:p>
                  </a:txBody>
                  <a:tcPr/>
                </a:tc>
                <a:extLst>
                  <a:ext uri="{0D108BD9-81ED-4DB2-BD59-A6C34878D82A}">
                    <a16:rowId xmlns:a16="http://schemas.microsoft.com/office/drawing/2014/main" val="2185353473"/>
                  </a:ext>
                </a:extLst>
              </a:tr>
              <a:tr h="545690">
                <a:tc>
                  <a:txBody>
                    <a:bodyPr/>
                    <a:lstStyle/>
                    <a:p>
                      <a:pPr algn="l" fontAlgn="base"/>
                      <a:r>
                        <a:rPr lang="en-US" sz="1400" b="0">
                          <a:effectLst/>
                        </a:rPr>
                        <a:t>Tangent Hyperbolic</a:t>
                      </a:r>
                      <a:endParaRPr lang="en-US" sz="1400" b="0">
                        <a:effectLst/>
                        <a:latin typeface="Noto serif" panose="02020600060500020200" pitchFamily="18" charset="0"/>
                      </a:endParaRPr>
                    </a:p>
                  </a:txBody>
                  <a:tcPr/>
                </a:tc>
                <a:tc>
                  <a:txBody>
                    <a:bodyPr/>
                    <a:lstStyle/>
                    <a:p>
                      <a:pPr algn="l" fontAlgn="base"/>
                      <a:r>
                        <a:rPr lang="en-US" sz="1400" b="0" dirty="0">
                          <a:effectLst/>
                        </a:rPr>
                        <a:t>Hidden</a:t>
                      </a:r>
                      <a:endParaRPr lang="en-US" sz="1400" b="0" dirty="0">
                        <a:effectLst/>
                        <a:latin typeface="Noto serif" panose="02020600060500020200" pitchFamily="18" charset="0"/>
                      </a:endParaRPr>
                    </a:p>
                  </a:txBody>
                  <a:tcPr/>
                </a:tc>
                <a:tc>
                  <a:txBody>
                    <a:bodyPr/>
                    <a:lstStyle/>
                    <a:p>
                      <a:pPr algn="l" fontAlgn="base"/>
                      <a:r>
                        <a:rPr lang="en-US" sz="1400" b="0" dirty="0">
                          <a:effectLst/>
                        </a:rPr>
                        <a:t>tanh, S-shaped sigmoid curve between -1 and 1</a:t>
                      </a:r>
                      <a:endParaRPr lang="en-US" sz="1400" b="0" dirty="0">
                        <a:effectLst/>
                        <a:latin typeface="Noto serif" panose="02020600060500020200" pitchFamily="18" charset="0"/>
                      </a:endParaRPr>
                    </a:p>
                  </a:txBody>
                  <a:tcPr/>
                </a:tc>
                <a:tc>
                  <a:txBody>
                    <a:bodyPr/>
                    <a:lstStyle/>
                    <a:p>
                      <a:pPr algn="l" fontAlgn="base"/>
                      <a:r>
                        <a:rPr lang="en-US" sz="1400" b="0" dirty="0">
                          <a:effectLst/>
                        </a:rPr>
                        <a:t>Assists in “centering” data by bringing mean close to 0</a:t>
                      </a:r>
                      <a:endParaRPr lang="en-US" sz="1400" b="0" dirty="0">
                        <a:effectLst/>
                        <a:latin typeface="Noto serif" panose="02020600060500020200" pitchFamily="18" charset="0"/>
                      </a:endParaRPr>
                    </a:p>
                  </a:txBody>
                  <a:tcPr/>
                </a:tc>
                <a:extLst>
                  <a:ext uri="{0D108BD9-81ED-4DB2-BD59-A6C34878D82A}">
                    <a16:rowId xmlns:a16="http://schemas.microsoft.com/office/drawing/2014/main" val="350110869"/>
                  </a:ext>
                </a:extLst>
              </a:tr>
              <a:tr h="988142">
                <a:tc>
                  <a:txBody>
                    <a:bodyPr/>
                    <a:lstStyle/>
                    <a:p>
                      <a:pPr algn="l" fontAlgn="base"/>
                      <a:r>
                        <a:rPr lang="en-US" sz="1400" b="0" dirty="0">
                          <a:effectLst/>
                        </a:rPr>
                        <a:t>ReLU</a:t>
                      </a:r>
                      <a:endParaRPr lang="en-US" sz="1400" b="0" dirty="0">
                        <a:effectLst/>
                        <a:latin typeface="Noto serif" panose="02020600060500020200" pitchFamily="18" charset="0"/>
                      </a:endParaRPr>
                    </a:p>
                  </a:txBody>
                  <a:tcPr/>
                </a:tc>
                <a:tc>
                  <a:txBody>
                    <a:bodyPr/>
                    <a:lstStyle/>
                    <a:p>
                      <a:pPr algn="l" fontAlgn="base"/>
                      <a:r>
                        <a:rPr lang="en-US" sz="1400" b="0">
                          <a:effectLst/>
                        </a:rPr>
                        <a:t>Hidden</a:t>
                      </a:r>
                      <a:endParaRPr lang="en-US" sz="1400" b="0">
                        <a:effectLst/>
                        <a:latin typeface="Noto serif" panose="02020600060500020200" pitchFamily="18" charset="0"/>
                      </a:endParaRPr>
                    </a:p>
                  </a:txBody>
                  <a:tcPr/>
                </a:tc>
                <a:tc>
                  <a:txBody>
                    <a:bodyPr/>
                    <a:lstStyle/>
                    <a:p>
                      <a:pPr algn="l" fontAlgn="base"/>
                      <a:r>
                        <a:rPr lang="en-US" sz="1400" b="0">
                          <a:effectLst/>
                        </a:rPr>
                        <a:t>Turns negative values to 0</a:t>
                      </a:r>
                      <a:endParaRPr lang="en-US" sz="1400" b="0">
                        <a:effectLst/>
                        <a:latin typeface="Noto serif" panose="02020600060500020200" pitchFamily="18" charset="0"/>
                      </a:endParaRPr>
                    </a:p>
                  </a:txBody>
                  <a:tcPr/>
                </a:tc>
                <a:tc>
                  <a:txBody>
                    <a:bodyPr/>
                    <a:lstStyle/>
                    <a:p>
                      <a:pPr algn="l" fontAlgn="base"/>
                      <a:r>
                        <a:rPr lang="en-US" sz="1400" b="0">
                          <a:effectLst/>
                        </a:rPr>
                        <a:t>Popular activation faster than sigmoid and tanh, mitigates vanishing gradient problems and computationally cheap</a:t>
                      </a:r>
                      <a:endParaRPr lang="en-US" sz="1400" b="0">
                        <a:effectLst/>
                        <a:latin typeface="Noto serif" panose="02020600060500020200" pitchFamily="18" charset="0"/>
                      </a:endParaRPr>
                    </a:p>
                  </a:txBody>
                  <a:tcPr/>
                </a:tc>
                <a:extLst>
                  <a:ext uri="{0D108BD9-81ED-4DB2-BD59-A6C34878D82A}">
                    <a16:rowId xmlns:a16="http://schemas.microsoft.com/office/drawing/2014/main" val="1251820849"/>
                  </a:ext>
                </a:extLst>
              </a:tr>
              <a:tr h="737419">
                <a:tc>
                  <a:txBody>
                    <a:bodyPr/>
                    <a:lstStyle/>
                    <a:p>
                      <a:pPr algn="l" fontAlgn="base"/>
                      <a:r>
                        <a:rPr lang="en-US" sz="1400" b="0">
                          <a:effectLst/>
                        </a:rPr>
                        <a:t>Leaky ReLU</a:t>
                      </a:r>
                      <a:endParaRPr lang="en-US" sz="1400" b="0">
                        <a:effectLst/>
                        <a:latin typeface="Noto serif" panose="02020600060500020200" pitchFamily="18" charset="0"/>
                      </a:endParaRPr>
                    </a:p>
                  </a:txBody>
                  <a:tcPr/>
                </a:tc>
                <a:tc>
                  <a:txBody>
                    <a:bodyPr/>
                    <a:lstStyle/>
                    <a:p>
                      <a:pPr algn="l" fontAlgn="base"/>
                      <a:r>
                        <a:rPr lang="en-US" sz="1400" b="0">
                          <a:effectLst/>
                        </a:rPr>
                        <a:t>Hidden</a:t>
                      </a:r>
                      <a:endParaRPr lang="en-US" sz="1400" b="0">
                        <a:effectLst/>
                        <a:latin typeface="Noto serif" panose="02020600060500020200" pitchFamily="18" charset="0"/>
                      </a:endParaRPr>
                    </a:p>
                  </a:txBody>
                  <a:tcPr/>
                </a:tc>
                <a:tc>
                  <a:txBody>
                    <a:bodyPr/>
                    <a:lstStyle/>
                    <a:p>
                      <a:pPr algn="l" fontAlgn="base"/>
                      <a:r>
                        <a:rPr lang="en-US" sz="1400" b="0">
                          <a:effectLst/>
                        </a:rPr>
                        <a:t>Multiplies negative values by 0.01</a:t>
                      </a:r>
                      <a:endParaRPr lang="en-US" sz="1400" b="0">
                        <a:effectLst/>
                        <a:latin typeface="Noto serif" panose="02020600060500020200" pitchFamily="18" charset="0"/>
                      </a:endParaRPr>
                    </a:p>
                  </a:txBody>
                  <a:tcPr/>
                </a:tc>
                <a:tc>
                  <a:txBody>
                    <a:bodyPr/>
                    <a:lstStyle/>
                    <a:p>
                      <a:pPr algn="l" fontAlgn="base"/>
                      <a:r>
                        <a:rPr lang="en-US" sz="1400" b="0">
                          <a:effectLst/>
                        </a:rPr>
                        <a:t>Controversial variant of ReLU that marginalizes rather than eliminates negative values</a:t>
                      </a:r>
                      <a:endParaRPr lang="en-US" sz="1400" b="0">
                        <a:effectLst/>
                        <a:latin typeface="Noto serif" panose="02020600060500020200" pitchFamily="18" charset="0"/>
                      </a:endParaRPr>
                    </a:p>
                  </a:txBody>
                  <a:tcPr/>
                </a:tc>
                <a:extLst>
                  <a:ext uri="{0D108BD9-81ED-4DB2-BD59-A6C34878D82A}">
                    <a16:rowId xmlns:a16="http://schemas.microsoft.com/office/drawing/2014/main" val="1928511237"/>
                  </a:ext>
                </a:extLst>
              </a:tr>
              <a:tr h="766917">
                <a:tc>
                  <a:txBody>
                    <a:bodyPr/>
                    <a:lstStyle/>
                    <a:p>
                      <a:pPr algn="l" fontAlgn="base"/>
                      <a:r>
                        <a:rPr lang="en-US" sz="1400" b="0">
                          <a:effectLst/>
                        </a:rPr>
                        <a:t>Softmax</a:t>
                      </a:r>
                      <a:endParaRPr lang="en-US" sz="1400" b="0">
                        <a:effectLst/>
                        <a:latin typeface="Noto serif" panose="02020600060500020200" pitchFamily="18" charset="0"/>
                      </a:endParaRPr>
                    </a:p>
                  </a:txBody>
                  <a:tcPr/>
                </a:tc>
                <a:tc>
                  <a:txBody>
                    <a:bodyPr/>
                    <a:lstStyle/>
                    <a:p>
                      <a:pPr algn="l" fontAlgn="base"/>
                      <a:r>
                        <a:rPr lang="en-US" sz="1400" b="0" dirty="0">
                          <a:effectLst/>
                        </a:rPr>
                        <a:t>Output</a:t>
                      </a:r>
                      <a:endParaRPr lang="en-US" sz="1400" b="0" dirty="0">
                        <a:effectLst/>
                        <a:latin typeface="Noto serif" panose="02020600060500020200" pitchFamily="18" charset="0"/>
                      </a:endParaRPr>
                    </a:p>
                  </a:txBody>
                  <a:tcPr/>
                </a:tc>
                <a:tc>
                  <a:txBody>
                    <a:bodyPr/>
                    <a:lstStyle/>
                    <a:p>
                      <a:pPr algn="l" fontAlgn="base"/>
                      <a:r>
                        <a:rPr lang="en-US" sz="1400" b="0" dirty="0">
                          <a:effectLst/>
                        </a:rPr>
                        <a:t>Ensures all output nodes add up to 1.0</a:t>
                      </a:r>
                      <a:endParaRPr lang="en-US" sz="1400" b="0" dirty="0">
                        <a:effectLst/>
                        <a:latin typeface="Noto serif" panose="02020600060500020200" pitchFamily="18" charset="0"/>
                      </a:endParaRPr>
                    </a:p>
                  </a:txBody>
                  <a:tcPr/>
                </a:tc>
                <a:tc>
                  <a:txBody>
                    <a:bodyPr/>
                    <a:lstStyle/>
                    <a:p>
                      <a:pPr algn="l" fontAlgn="base"/>
                      <a:r>
                        <a:rPr lang="en-US" sz="1400" b="0" dirty="0">
                          <a:effectLst/>
                        </a:rPr>
                        <a:t>Useful for multiple classifications and rescaling outputs so they add up to 1.0</a:t>
                      </a:r>
                      <a:endParaRPr lang="en-US" sz="1400" b="0" dirty="0">
                        <a:effectLst/>
                        <a:latin typeface="Noto serif" panose="02020600060500020200" pitchFamily="18" charset="0"/>
                      </a:endParaRPr>
                    </a:p>
                  </a:txBody>
                  <a:tcPr/>
                </a:tc>
                <a:extLst>
                  <a:ext uri="{0D108BD9-81ED-4DB2-BD59-A6C34878D82A}">
                    <a16:rowId xmlns:a16="http://schemas.microsoft.com/office/drawing/2014/main" val="3807064284"/>
                  </a:ext>
                </a:extLst>
              </a:tr>
            </a:tbl>
          </a:graphicData>
        </a:graphic>
      </p:graphicFrame>
    </p:spTree>
    <p:extLst>
      <p:ext uri="{BB962C8B-B14F-4D97-AF65-F5344CB8AC3E}">
        <p14:creationId xmlns:p14="http://schemas.microsoft.com/office/powerpoint/2010/main" val="3911661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362C-6299-14FE-2E3F-86C1155AE9FF}"/>
              </a:ext>
            </a:extLst>
          </p:cNvPr>
          <p:cNvSpPr>
            <a:spLocks noGrp="1"/>
          </p:cNvSpPr>
          <p:nvPr>
            <p:ph type="title"/>
          </p:nvPr>
        </p:nvSpPr>
        <p:spPr/>
        <p:txBody>
          <a:bodyPr/>
          <a:lstStyle/>
          <a:p>
            <a:r>
              <a:rPr lang="en-US" dirty="0"/>
              <a:t>Common Activation Functions</a:t>
            </a:r>
          </a:p>
        </p:txBody>
      </p:sp>
      <p:sp>
        <p:nvSpPr>
          <p:cNvPr id="4" name="object 3">
            <a:extLst>
              <a:ext uri="{FF2B5EF4-FFF2-40B4-BE49-F238E27FC236}">
                <a16:creationId xmlns:a16="http://schemas.microsoft.com/office/drawing/2014/main" id="{9C1B723C-001B-6030-9F6A-73C477E289A6}"/>
              </a:ext>
            </a:extLst>
          </p:cNvPr>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a:extLst>
              <a:ext uri="{FF2B5EF4-FFF2-40B4-BE49-F238E27FC236}">
                <a16:creationId xmlns:a16="http://schemas.microsoft.com/office/drawing/2014/main" id="{4FC09B37-8E3E-671A-F84D-A6FEB2E7B1CF}"/>
              </a:ext>
            </a:extLst>
          </p:cNvPr>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a:extLst>
              <a:ext uri="{FF2B5EF4-FFF2-40B4-BE49-F238E27FC236}">
                <a16:creationId xmlns:a16="http://schemas.microsoft.com/office/drawing/2014/main" id="{E9262299-F184-EBE2-8557-A7774AC1B410}"/>
              </a:ext>
            </a:extLst>
          </p:cNvPr>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a:extLst>
              <a:ext uri="{FF2B5EF4-FFF2-40B4-BE49-F238E27FC236}">
                <a16:creationId xmlns:a16="http://schemas.microsoft.com/office/drawing/2014/main" id="{B90FB13A-D9F3-C5AB-D572-21779D7DD49D}"/>
              </a:ext>
            </a:extLst>
          </p:cNvPr>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a:extLst>
              <a:ext uri="{FF2B5EF4-FFF2-40B4-BE49-F238E27FC236}">
                <a16:creationId xmlns:a16="http://schemas.microsoft.com/office/drawing/2014/main" id="{40EED712-6B2F-8CD6-95B4-4363DB432142}"/>
              </a:ext>
            </a:extLst>
          </p:cNvPr>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10">
            <a:extLst>
              <a:ext uri="{FF2B5EF4-FFF2-40B4-BE49-F238E27FC236}">
                <a16:creationId xmlns:a16="http://schemas.microsoft.com/office/drawing/2014/main" id="{FD862B9B-43C9-E804-6999-922FA075E9EA}"/>
              </a:ext>
            </a:extLst>
          </p:cNvPr>
          <p:cNvSpPr txBox="1"/>
          <p:nvPr/>
        </p:nvSpPr>
        <p:spPr>
          <a:xfrm>
            <a:off x="5450560" y="436444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dirty="0">
              <a:latin typeface="Tahoma"/>
              <a:cs typeface="Tahoma"/>
            </a:endParaRPr>
          </a:p>
        </p:txBody>
      </p:sp>
      <p:sp>
        <p:nvSpPr>
          <p:cNvPr id="10" name="object 11">
            <a:extLst>
              <a:ext uri="{FF2B5EF4-FFF2-40B4-BE49-F238E27FC236}">
                <a16:creationId xmlns:a16="http://schemas.microsoft.com/office/drawing/2014/main" id="{0CC9F46A-EB4F-C362-A772-A53D499B1CFC}"/>
              </a:ext>
            </a:extLst>
          </p:cNvPr>
          <p:cNvSpPr txBox="1"/>
          <p:nvPr/>
        </p:nvSpPr>
        <p:spPr>
          <a:xfrm>
            <a:off x="8212955" y="2337947"/>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dirty="0">
              <a:latin typeface="Tahoma"/>
              <a:cs typeface="Tahoma"/>
            </a:endParaRPr>
          </a:p>
        </p:txBody>
      </p:sp>
      <p:sp>
        <p:nvSpPr>
          <p:cNvPr id="11" name="object 12">
            <a:extLst>
              <a:ext uri="{FF2B5EF4-FFF2-40B4-BE49-F238E27FC236}">
                <a16:creationId xmlns:a16="http://schemas.microsoft.com/office/drawing/2014/main" id="{3CAC73A5-F9F4-3989-31AE-D7D5AB1C80D2}"/>
              </a:ext>
            </a:extLst>
          </p:cNvPr>
          <p:cNvSpPr txBox="1"/>
          <p:nvPr/>
        </p:nvSpPr>
        <p:spPr>
          <a:xfrm>
            <a:off x="8177638" y="4364445"/>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dirty="0">
              <a:latin typeface="Tahoma"/>
              <a:cs typeface="Tahoma"/>
            </a:endParaRPr>
          </a:p>
        </p:txBody>
      </p:sp>
      <p:sp>
        <p:nvSpPr>
          <p:cNvPr id="12" name="object 13">
            <a:extLst>
              <a:ext uri="{FF2B5EF4-FFF2-40B4-BE49-F238E27FC236}">
                <a16:creationId xmlns:a16="http://schemas.microsoft.com/office/drawing/2014/main" id="{15628D12-8963-4893-4AF6-DCF1127FA814}"/>
              </a:ext>
            </a:extLst>
          </p:cNvPr>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3" name="Picture 12">
            <a:extLst>
              <a:ext uri="{FF2B5EF4-FFF2-40B4-BE49-F238E27FC236}">
                <a16:creationId xmlns:a16="http://schemas.microsoft.com/office/drawing/2014/main" id="{2B234D9B-F2A4-92AD-0DFE-57BB058DBA12}"/>
              </a:ext>
            </a:extLst>
          </p:cNvPr>
          <p:cNvPicPr>
            <a:picLocks noChangeAspect="1"/>
          </p:cNvPicPr>
          <p:nvPr/>
        </p:nvPicPr>
        <p:blipFill>
          <a:blip r:embed="rId7"/>
          <a:stretch>
            <a:fillRect/>
          </a:stretch>
        </p:blipFill>
        <p:spPr>
          <a:xfrm>
            <a:off x="596061" y="1454148"/>
            <a:ext cx="4319825" cy="4484914"/>
          </a:xfrm>
          <a:prstGeom prst="rect">
            <a:avLst/>
          </a:prstGeom>
        </p:spPr>
      </p:pic>
      <p:sp>
        <p:nvSpPr>
          <p:cNvPr id="14" name="object 9">
            <a:extLst>
              <a:ext uri="{FF2B5EF4-FFF2-40B4-BE49-F238E27FC236}">
                <a16:creationId xmlns:a16="http://schemas.microsoft.com/office/drawing/2014/main" id="{04C988C7-AD76-9CC1-E936-CB2A271CB3DC}"/>
              </a:ext>
            </a:extLst>
          </p:cNvPr>
          <p:cNvSpPr txBox="1"/>
          <p:nvPr/>
        </p:nvSpPr>
        <p:spPr>
          <a:xfrm>
            <a:off x="5464748" y="2337947"/>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dirty="0">
              <a:latin typeface="Tahoma"/>
              <a:cs typeface="Tahoma"/>
            </a:endParaRPr>
          </a:p>
        </p:txBody>
      </p:sp>
    </p:spTree>
    <p:extLst>
      <p:ext uri="{BB962C8B-B14F-4D97-AF65-F5344CB8AC3E}">
        <p14:creationId xmlns:p14="http://schemas.microsoft.com/office/powerpoint/2010/main" val="874126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B217-17E9-8471-37C9-8BE6947F3B17}"/>
              </a:ext>
            </a:extLst>
          </p:cNvPr>
          <p:cNvSpPr>
            <a:spLocks noGrp="1"/>
          </p:cNvSpPr>
          <p:nvPr>
            <p:ph type="title"/>
          </p:nvPr>
        </p:nvSpPr>
        <p:spPr/>
        <p:txBody>
          <a:bodyPr/>
          <a:lstStyle/>
          <a:p>
            <a:r>
              <a:rPr lang="en-US" dirty="0"/>
              <a:t>Activation Functions - ReLU</a:t>
            </a:r>
          </a:p>
        </p:txBody>
      </p:sp>
      <p:sp>
        <p:nvSpPr>
          <p:cNvPr id="3" name="Content Placeholder 2">
            <a:extLst>
              <a:ext uri="{FF2B5EF4-FFF2-40B4-BE49-F238E27FC236}">
                <a16:creationId xmlns:a16="http://schemas.microsoft.com/office/drawing/2014/main" id="{8704144B-9C36-8BEC-E8EA-196D4CF90045}"/>
              </a:ext>
            </a:extLst>
          </p:cNvPr>
          <p:cNvSpPr>
            <a:spLocks noGrp="1"/>
          </p:cNvSpPr>
          <p:nvPr>
            <p:ph sz="quarter" idx="10"/>
          </p:nvPr>
        </p:nvSpPr>
        <p:spPr>
          <a:xfrm>
            <a:off x="539495" y="1435607"/>
            <a:ext cx="6020961" cy="4834563"/>
          </a:xfrm>
        </p:spPr>
        <p:txBody>
          <a:bodyPr>
            <a:normAutofit fontScale="92500" lnSpcReduction="20000"/>
          </a:bodyPr>
          <a:lstStyle/>
          <a:p>
            <a:r>
              <a:rPr lang="en-US" b="1" dirty="0"/>
              <a:t>The </a:t>
            </a:r>
            <a:r>
              <a:rPr lang="en-US" b="1" dirty="0">
                <a:solidFill>
                  <a:srgbClr val="FF0000"/>
                </a:solidFill>
              </a:rPr>
              <a:t>ReLU activation </a:t>
            </a:r>
            <a:r>
              <a:rPr lang="en-US" b="1" dirty="0"/>
              <a:t>function will zero out any negative outputs from the hidden nodes. If the weights, biases, and inputs multiply and sum to a negative number, it will be converted to 0. </a:t>
            </a:r>
          </a:p>
          <a:p>
            <a:r>
              <a:rPr lang="en-US" dirty="0"/>
              <a:t>ReLU is short for “rectified linear unit.” </a:t>
            </a:r>
          </a:p>
          <a:p>
            <a:r>
              <a:rPr lang="en-US" dirty="0"/>
              <a:t>ReLU has gotten popular for hidden layers in neural networks and deep learning because of its speed and mitigation of the vanishing gradient problem.</a:t>
            </a:r>
          </a:p>
          <a:p>
            <a:r>
              <a:rPr lang="en-US" dirty="0"/>
              <a:t>Vanishing gradients occur when the partial derivative slopes get so small they prematurely approach 0 and bring training to a screeching halt.</a:t>
            </a:r>
          </a:p>
        </p:txBody>
      </p:sp>
      <p:pic>
        <p:nvPicPr>
          <p:cNvPr id="1026" name="Picture 2" descr="emds 0706">
            <a:extLst>
              <a:ext uri="{FF2B5EF4-FFF2-40B4-BE49-F238E27FC236}">
                <a16:creationId xmlns:a16="http://schemas.microsoft.com/office/drawing/2014/main" id="{D8671C3F-C8BE-04B1-3E68-3DB93462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828" y="1435607"/>
            <a:ext cx="4187371" cy="418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72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B217-17E9-8471-37C9-8BE6947F3B17}"/>
              </a:ext>
            </a:extLst>
          </p:cNvPr>
          <p:cNvSpPr>
            <a:spLocks noGrp="1"/>
          </p:cNvSpPr>
          <p:nvPr>
            <p:ph type="title"/>
          </p:nvPr>
        </p:nvSpPr>
        <p:spPr/>
        <p:txBody>
          <a:bodyPr/>
          <a:lstStyle/>
          <a:p>
            <a:r>
              <a:rPr lang="en-US" dirty="0"/>
              <a:t>Activation Functions - Sigmoid</a:t>
            </a:r>
          </a:p>
        </p:txBody>
      </p:sp>
      <p:sp>
        <p:nvSpPr>
          <p:cNvPr id="3" name="Content Placeholder 2">
            <a:extLst>
              <a:ext uri="{FF2B5EF4-FFF2-40B4-BE49-F238E27FC236}">
                <a16:creationId xmlns:a16="http://schemas.microsoft.com/office/drawing/2014/main" id="{8704144B-9C36-8BEC-E8EA-196D4CF90045}"/>
              </a:ext>
            </a:extLst>
          </p:cNvPr>
          <p:cNvSpPr>
            <a:spLocks noGrp="1"/>
          </p:cNvSpPr>
          <p:nvPr>
            <p:ph sz="quarter" idx="10"/>
          </p:nvPr>
        </p:nvSpPr>
        <p:spPr>
          <a:xfrm>
            <a:off x="539495" y="1435607"/>
            <a:ext cx="6020961" cy="4834563"/>
          </a:xfrm>
        </p:spPr>
        <p:txBody>
          <a:bodyPr>
            <a:normAutofit/>
          </a:bodyPr>
          <a:lstStyle/>
          <a:p>
            <a:r>
              <a:rPr lang="en-US" dirty="0"/>
              <a:t>The output layer has an important job: it takes the piles of math from the hidden layers of the neural network and turns them into an interpretable result, such as presenting classification predictions. </a:t>
            </a:r>
          </a:p>
          <a:p>
            <a:r>
              <a:rPr lang="en-US" dirty="0"/>
              <a:t>The output layer for our example uses sigmoid activation function, which scales the output between 0 and 1. </a:t>
            </a:r>
          </a:p>
          <a:p>
            <a:r>
              <a:rPr lang="en-US" dirty="0"/>
              <a:t>If it is greater than or equal to 0.5, the neural network is suggesting a light font, but less than that will advise a dark font.</a:t>
            </a:r>
          </a:p>
        </p:txBody>
      </p:sp>
      <p:pic>
        <p:nvPicPr>
          <p:cNvPr id="1026" name="Picture 2">
            <a:extLst>
              <a:ext uri="{FF2B5EF4-FFF2-40B4-BE49-F238E27FC236}">
                <a16:creationId xmlns:a16="http://schemas.microsoft.com/office/drawing/2014/main" id="{D8671C3F-C8BE-04B1-3E68-3DB93462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064828" y="1435607"/>
            <a:ext cx="4187371" cy="418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109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B217-17E9-8471-37C9-8BE6947F3B17}"/>
              </a:ext>
            </a:extLst>
          </p:cNvPr>
          <p:cNvSpPr>
            <a:spLocks noGrp="1"/>
          </p:cNvSpPr>
          <p:nvPr>
            <p:ph type="title"/>
          </p:nvPr>
        </p:nvSpPr>
        <p:spPr/>
        <p:txBody>
          <a:bodyPr/>
          <a:lstStyle/>
          <a:p>
            <a:r>
              <a:rPr lang="en-US" dirty="0"/>
              <a:t>Activation Functions - </a:t>
            </a:r>
            <a:r>
              <a:rPr lang="en-US" dirty="0" err="1"/>
              <a:t>Softmax</a:t>
            </a:r>
            <a:endParaRPr lang="en-US" dirty="0"/>
          </a:p>
        </p:txBody>
      </p:sp>
      <p:sp>
        <p:nvSpPr>
          <p:cNvPr id="3" name="Content Placeholder 2">
            <a:extLst>
              <a:ext uri="{FF2B5EF4-FFF2-40B4-BE49-F238E27FC236}">
                <a16:creationId xmlns:a16="http://schemas.microsoft.com/office/drawing/2014/main" id="{8704144B-9C36-8BEC-E8EA-196D4CF90045}"/>
              </a:ext>
            </a:extLst>
          </p:cNvPr>
          <p:cNvSpPr>
            <a:spLocks noGrp="1"/>
          </p:cNvSpPr>
          <p:nvPr>
            <p:ph sz="quarter" idx="10"/>
          </p:nvPr>
        </p:nvSpPr>
        <p:spPr>
          <a:xfrm>
            <a:off x="539495" y="1435607"/>
            <a:ext cx="6020961" cy="4834563"/>
          </a:xfrm>
        </p:spPr>
        <p:txBody>
          <a:bodyPr>
            <a:normAutofit fontScale="92500" lnSpcReduction="20000"/>
          </a:bodyPr>
          <a:lstStyle/>
          <a:p>
            <a:r>
              <a:rPr lang="en-US" b="1" dirty="0"/>
              <a:t>If you want to support multiple classes (and not just LIGHT/DARK or TRUE/FALSE), you could add more output nodes for each class. </a:t>
            </a:r>
          </a:p>
          <a:p>
            <a:r>
              <a:rPr lang="en-US" b="1" dirty="0"/>
              <a:t>You might want to consider using the </a:t>
            </a:r>
            <a:r>
              <a:rPr lang="en-US" b="1" dirty="0" err="1">
                <a:solidFill>
                  <a:srgbClr val="FF0000"/>
                </a:solidFill>
              </a:rPr>
              <a:t>softmax</a:t>
            </a:r>
            <a:r>
              <a:rPr lang="en-US" b="1" dirty="0">
                <a:solidFill>
                  <a:srgbClr val="FF0000"/>
                </a:solidFill>
              </a:rPr>
              <a:t> activation function </a:t>
            </a:r>
            <a:r>
              <a:rPr lang="en-US" b="1" dirty="0"/>
              <a:t>in this case, which scales each node so they all add up to 1.0. </a:t>
            </a:r>
          </a:p>
          <a:p>
            <a:r>
              <a:rPr lang="en-US" dirty="0"/>
              <a:t>For instance, if you are trying to recognize handwritten digits 0–9, there would be 10 output nodes representing the probability a given image is each of those numbers. </a:t>
            </a:r>
          </a:p>
          <a:p>
            <a:r>
              <a:rPr lang="en-US" dirty="0"/>
              <a:t>Each node then represents a probability of the prediction for each corresponding digit. </a:t>
            </a:r>
          </a:p>
        </p:txBody>
      </p:sp>
      <p:pic>
        <p:nvPicPr>
          <p:cNvPr id="1026" name="Picture 2">
            <a:extLst>
              <a:ext uri="{FF2B5EF4-FFF2-40B4-BE49-F238E27FC236}">
                <a16:creationId xmlns:a16="http://schemas.microsoft.com/office/drawing/2014/main" id="{D8671C3F-C8BE-04B1-3E68-3DB93462DB6A}"/>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199085" y="1435607"/>
            <a:ext cx="2122383" cy="187431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097E7AA-FFC2-C4C9-4908-45C9B3D477F3}"/>
              </a:ext>
            </a:extLst>
          </p:cNvPr>
          <p:cNvPicPr>
            <a:picLocks noChangeAspect="1"/>
          </p:cNvPicPr>
          <p:nvPr/>
        </p:nvPicPr>
        <p:blipFill>
          <a:blip r:embed="rId5"/>
          <a:stretch>
            <a:fillRect/>
          </a:stretch>
        </p:blipFill>
        <p:spPr>
          <a:xfrm>
            <a:off x="8750555" y="3429000"/>
            <a:ext cx="2901950" cy="31473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0731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879A-D63D-A57A-0F4E-9464A82C02EF}"/>
              </a:ext>
            </a:extLst>
          </p:cNvPr>
          <p:cNvSpPr>
            <a:spLocks noGrp="1"/>
          </p:cNvSpPr>
          <p:nvPr>
            <p:ph type="title"/>
          </p:nvPr>
        </p:nvSpPr>
        <p:spPr/>
        <p:txBody>
          <a:bodyPr/>
          <a:lstStyle/>
          <a:p>
            <a:r>
              <a:rPr lang="en-US" dirty="0"/>
              <a:t>Training a Neural Network</a:t>
            </a:r>
          </a:p>
        </p:txBody>
      </p:sp>
      <p:sp>
        <p:nvSpPr>
          <p:cNvPr id="3" name="Content Placeholder 2">
            <a:extLst>
              <a:ext uri="{FF2B5EF4-FFF2-40B4-BE49-F238E27FC236}">
                <a16:creationId xmlns:a16="http://schemas.microsoft.com/office/drawing/2014/main" id="{9DC00BFD-2860-3494-14FC-EAD4E9218629}"/>
              </a:ext>
            </a:extLst>
          </p:cNvPr>
          <p:cNvSpPr>
            <a:spLocks noGrp="1"/>
          </p:cNvSpPr>
          <p:nvPr>
            <p:ph sz="quarter" idx="10"/>
          </p:nvPr>
        </p:nvSpPr>
        <p:spPr>
          <a:xfrm>
            <a:off x="539495" y="1435608"/>
            <a:ext cx="5919361" cy="4974336"/>
          </a:xfrm>
        </p:spPr>
        <p:txBody>
          <a:bodyPr/>
          <a:lstStyle/>
          <a:p>
            <a:r>
              <a:rPr lang="en-US" dirty="0"/>
              <a:t>To the right is a sample of a dataset containing 1345 colors and their correct LIGHT/DARK font labels. </a:t>
            </a:r>
          </a:p>
          <a:p>
            <a:r>
              <a:rPr lang="en-US" dirty="0"/>
              <a:t>We need to train our neural network off this data so it optimizes the weights and biases to make accurate predictions on colors it has not seen before. </a:t>
            </a:r>
          </a:p>
          <a:p>
            <a:r>
              <a:rPr lang="en-US" dirty="0"/>
              <a:t>For now we will have </a:t>
            </a:r>
            <a:r>
              <a:rPr lang="en-US" dirty="0" err="1"/>
              <a:t>Tensorflow</a:t>
            </a:r>
            <a:r>
              <a:rPr lang="en-US" dirty="0"/>
              <a:t> do this for us, but we will learn how to do it from scratch later. </a:t>
            </a:r>
          </a:p>
        </p:txBody>
      </p:sp>
      <p:pic>
        <p:nvPicPr>
          <p:cNvPr id="12" name="Picture 11">
            <a:extLst>
              <a:ext uri="{FF2B5EF4-FFF2-40B4-BE49-F238E27FC236}">
                <a16:creationId xmlns:a16="http://schemas.microsoft.com/office/drawing/2014/main" id="{546E59D4-EF63-9F80-3D6B-B5E72CEFCAD9}"/>
              </a:ext>
            </a:extLst>
          </p:cNvPr>
          <p:cNvPicPr>
            <a:picLocks noChangeAspect="1"/>
          </p:cNvPicPr>
          <p:nvPr/>
        </p:nvPicPr>
        <p:blipFill>
          <a:blip r:embed="rId2"/>
          <a:stretch>
            <a:fillRect/>
          </a:stretch>
        </p:blipFill>
        <p:spPr>
          <a:xfrm>
            <a:off x="6879771" y="1424722"/>
            <a:ext cx="4772733" cy="4974398"/>
          </a:xfrm>
          <a:prstGeom prst="rect">
            <a:avLst/>
          </a:prstGeom>
        </p:spPr>
      </p:pic>
    </p:spTree>
    <p:extLst>
      <p:ext uri="{BB962C8B-B14F-4D97-AF65-F5344CB8AC3E}">
        <p14:creationId xmlns:p14="http://schemas.microsoft.com/office/powerpoint/2010/main" val="4277499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5C85-7024-B0CB-B1AD-9F05CA9CD157}"/>
              </a:ext>
            </a:extLst>
          </p:cNvPr>
          <p:cNvSpPr>
            <a:spLocks noGrp="1"/>
          </p:cNvSpPr>
          <p:nvPr>
            <p:ph type="title"/>
          </p:nvPr>
        </p:nvSpPr>
        <p:spPr/>
        <p:txBody>
          <a:bodyPr/>
          <a:lstStyle/>
          <a:p>
            <a:r>
              <a:rPr lang="en-US" dirty="0"/>
              <a:t>Build a Neural Network in </a:t>
            </a:r>
            <a:r>
              <a:rPr lang="en-US" dirty="0" err="1"/>
              <a:t>Tensorflow</a:t>
            </a:r>
            <a:endParaRPr lang="en-US" dirty="0"/>
          </a:p>
        </p:txBody>
      </p:sp>
      <p:sp>
        <p:nvSpPr>
          <p:cNvPr id="7" name="TextBox 6">
            <a:extLst>
              <a:ext uri="{FF2B5EF4-FFF2-40B4-BE49-F238E27FC236}">
                <a16:creationId xmlns:a16="http://schemas.microsoft.com/office/drawing/2014/main" id="{A4016F73-2700-DCDA-43F7-E7180ECDC92A}"/>
              </a:ext>
            </a:extLst>
          </p:cNvPr>
          <p:cNvSpPr txBox="1"/>
          <p:nvPr/>
        </p:nvSpPr>
        <p:spPr>
          <a:xfrm>
            <a:off x="3048000" y="1316242"/>
            <a:ext cx="6096000" cy="5093702"/>
          </a:xfrm>
          <a:prstGeom prst="rect">
            <a:avLst/>
          </a:prstGeom>
          <a:solidFill>
            <a:schemeClr val="bg1"/>
          </a:solidFill>
        </p:spPr>
        <p:txBody>
          <a:bodyPr wrap="square">
            <a:spAutoFit/>
          </a:bodyPr>
          <a:lstStyle/>
          <a:p>
            <a:pPr algn="l"/>
            <a:r>
              <a:rPr lang="en-US" sz="1300" b="0" i="0" u="none" strike="noStrike" dirty="0">
                <a:solidFill>
                  <a:srgbClr val="AF00DB"/>
                </a:solidFill>
                <a:effectLst/>
                <a:latin typeface="Courier New" panose="02070309020205020404" pitchFamily="49" charset="0"/>
              </a:rPr>
              <a:t>import</a:t>
            </a:r>
            <a:r>
              <a:rPr lang="en-US" sz="1300" b="0" i="0" u="none" strike="noStrike" dirty="0">
                <a:solidFill>
                  <a:srgbClr val="000000"/>
                </a:solidFill>
                <a:effectLst/>
                <a:latin typeface="Courier New" panose="02070309020205020404" pitchFamily="49" charset="0"/>
              </a:rPr>
              <a:t> </a:t>
            </a:r>
            <a:r>
              <a:rPr lang="en-US" sz="1300" b="0" i="0" u="none" strike="noStrike" dirty="0" err="1">
                <a:solidFill>
                  <a:srgbClr val="000000"/>
                </a:solidFill>
                <a:effectLst/>
                <a:latin typeface="Courier New" panose="02070309020205020404" pitchFamily="49" charset="0"/>
              </a:rPr>
              <a:t>tensorflow</a:t>
            </a:r>
            <a:r>
              <a:rPr lang="en-US" sz="1300" b="0" i="0" u="none" strike="noStrike" dirty="0">
                <a:solidFill>
                  <a:srgbClr val="000000"/>
                </a:solidFill>
                <a:effectLst/>
                <a:latin typeface="Courier New" panose="02070309020205020404" pitchFamily="49" charset="0"/>
              </a:rPr>
              <a:t> </a:t>
            </a:r>
            <a:r>
              <a:rPr lang="en-US" sz="1300" b="0" i="0" u="none" strike="noStrike" dirty="0">
                <a:solidFill>
                  <a:srgbClr val="AF00DB"/>
                </a:solidFill>
                <a:effectLst/>
                <a:latin typeface="Courier New" panose="02070309020205020404" pitchFamily="49" charset="0"/>
              </a:rPr>
              <a:t>as</a:t>
            </a:r>
            <a:r>
              <a:rPr lang="en-US" sz="1300" b="0" i="0" u="none" strike="noStrike" dirty="0">
                <a:solidFill>
                  <a:srgbClr val="000000"/>
                </a:solidFill>
                <a:effectLst/>
                <a:latin typeface="Courier New" panose="02070309020205020404" pitchFamily="49" charset="0"/>
              </a:rPr>
              <a:t> </a:t>
            </a:r>
            <a:r>
              <a:rPr lang="en-US" sz="1300" b="0" i="0" u="none" strike="noStrike" dirty="0" err="1">
                <a:solidFill>
                  <a:srgbClr val="000000"/>
                </a:solidFill>
                <a:effectLst/>
                <a:latin typeface="Courier New" panose="02070309020205020404" pitchFamily="49" charset="0"/>
              </a:rPr>
              <a:t>tf</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a:solidFill>
                  <a:srgbClr val="AF00DB"/>
                </a:solidFill>
                <a:effectLst/>
                <a:latin typeface="Courier New" panose="02070309020205020404" pitchFamily="49" charset="0"/>
              </a:rPr>
              <a:t>import</a:t>
            </a:r>
            <a:r>
              <a:rPr lang="en-US" sz="1300" b="0" i="0" u="none" strike="noStrike" dirty="0">
                <a:solidFill>
                  <a:srgbClr val="000000"/>
                </a:solidFill>
                <a:effectLst/>
                <a:latin typeface="Courier New" panose="02070309020205020404" pitchFamily="49" charset="0"/>
              </a:rPr>
              <a:t> pandas </a:t>
            </a:r>
            <a:r>
              <a:rPr lang="en-US" sz="1300" b="0" i="0" u="none" strike="noStrike" dirty="0">
                <a:solidFill>
                  <a:srgbClr val="AF00DB"/>
                </a:solidFill>
                <a:effectLst/>
                <a:latin typeface="Courier New" panose="02070309020205020404" pitchFamily="49" charset="0"/>
              </a:rPr>
              <a:t>as</a:t>
            </a:r>
            <a:r>
              <a:rPr lang="en-US" sz="1300" b="0" i="0" u="none" strike="noStrike" dirty="0">
                <a:solidFill>
                  <a:srgbClr val="000000"/>
                </a:solidFill>
                <a:effectLst/>
                <a:latin typeface="Courier New" panose="02070309020205020404" pitchFamily="49" charset="0"/>
              </a:rPr>
              <a:t> pd </a:t>
            </a:r>
          </a:p>
          <a:p>
            <a:pPr algn="l"/>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8000"/>
                </a:solidFill>
                <a:effectLst/>
                <a:latin typeface="Courier New" panose="02070309020205020404" pitchFamily="49" charset="0"/>
              </a:rPr>
              <a:t># declare model</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a:solidFill>
                  <a:srgbClr val="000000"/>
                </a:solidFill>
                <a:effectLst/>
                <a:latin typeface="Courier New" panose="02070309020205020404" pitchFamily="49" charset="0"/>
              </a:rPr>
              <a:t>model = </a:t>
            </a:r>
            <a:r>
              <a:rPr lang="en-US" sz="1300" b="0" i="0" u="none" strike="noStrike" dirty="0" err="1">
                <a:solidFill>
                  <a:srgbClr val="000000"/>
                </a:solidFill>
                <a:effectLst/>
                <a:latin typeface="Courier New" panose="02070309020205020404" pitchFamily="49" charset="0"/>
              </a:rPr>
              <a:t>tf.keras.models.Sequential</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err="1">
                <a:solidFill>
                  <a:srgbClr val="000000"/>
                </a:solidFill>
                <a:effectLst/>
                <a:latin typeface="Courier New" panose="02070309020205020404" pitchFamily="49" charset="0"/>
              </a:rPr>
              <a:t>tf.keras.layers.Dense</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09885A"/>
                </a:solidFill>
                <a:effectLst/>
                <a:latin typeface="Courier New" panose="02070309020205020404" pitchFamily="49" charset="0"/>
              </a:rPr>
              <a:t>3</a:t>
            </a:r>
            <a:r>
              <a:rPr lang="en-US" sz="1300" b="0" i="0" u="none" strike="noStrike" dirty="0">
                <a:solidFill>
                  <a:srgbClr val="000000"/>
                </a:solidFill>
                <a:effectLst/>
                <a:latin typeface="Courier New" panose="02070309020205020404" pitchFamily="49" charset="0"/>
              </a:rPr>
              <a:t>, activation=</a:t>
            </a:r>
            <a:r>
              <a:rPr lang="en-US" sz="1300" b="0" i="0" u="none" strike="noStrike" dirty="0">
                <a:solidFill>
                  <a:srgbClr val="A31515"/>
                </a:solidFill>
                <a:effectLst/>
                <a:latin typeface="Courier New" panose="02070309020205020404" pitchFamily="49" charset="0"/>
              </a:rPr>
              <a:t>'</a:t>
            </a:r>
            <a:r>
              <a:rPr lang="en-US" sz="1300" b="0" i="0" u="none" strike="noStrike" dirty="0" err="1">
                <a:solidFill>
                  <a:srgbClr val="A31515"/>
                </a:solidFill>
                <a:effectLst/>
                <a:latin typeface="Courier New" panose="02070309020205020404" pitchFamily="49" charset="0"/>
              </a:rPr>
              <a:t>relu</a:t>
            </a:r>
            <a:r>
              <a:rPr lang="en-US" sz="1300" b="0" i="0" u="none" strike="noStrike" dirty="0">
                <a:solidFill>
                  <a:srgbClr val="A31515"/>
                </a:solidFill>
                <a:effectLst/>
                <a:latin typeface="Courier New" panose="02070309020205020404" pitchFamily="49" charset="0"/>
              </a:rPr>
              <a:t>'</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err="1">
                <a:solidFill>
                  <a:srgbClr val="000000"/>
                </a:solidFill>
                <a:effectLst/>
                <a:latin typeface="Courier New" panose="02070309020205020404" pitchFamily="49" charset="0"/>
              </a:rPr>
              <a:t>tf.keras.layers.Dense</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09885A"/>
                </a:solidFill>
                <a:effectLst/>
                <a:latin typeface="Courier New" panose="02070309020205020404" pitchFamily="49" charset="0"/>
              </a:rPr>
              <a:t>1</a:t>
            </a:r>
            <a:r>
              <a:rPr lang="en-US" sz="1300" b="0" i="0" u="none" strike="noStrike" dirty="0">
                <a:solidFill>
                  <a:srgbClr val="000000"/>
                </a:solidFill>
                <a:effectLst/>
                <a:latin typeface="Courier New" panose="02070309020205020404" pitchFamily="49" charset="0"/>
              </a:rPr>
              <a:t>, activation=</a:t>
            </a:r>
            <a:r>
              <a:rPr lang="en-US" sz="1300" b="0" i="0" u="none" strike="noStrike" dirty="0">
                <a:solidFill>
                  <a:srgbClr val="A31515"/>
                </a:solidFill>
                <a:effectLst/>
                <a:latin typeface="Courier New" panose="02070309020205020404" pitchFamily="49" charset="0"/>
              </a:rPr>
              <a:t>'sigmoid'</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a:solidFill>
                  <a:srgbClr val="000000"/>
                </a:solidFill>
                <a:effectLst/>
                <a:latin typeface="Courier New" panose="02070309020205020404" pitchFamily="49" charset="0"/>
              </a:rPr>
              <a:t>])</a:t>
            </a:r>
          </a:p>
          <a:p>
            <a:pPr algn="l"/>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8000"/>
                </a:solidFill>
                <a:effectLst/>
                <a:latin typeface="Courier New" panose="02070309020205020404" pitchFamily="49" charset="0"/>
              </a:rPr>
              <a:t># compile the model </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err="1">
                <a:solidFill>
                  <a:srgbClr val="000000"/>
                </a:solidFill>
                <a:effectLst/>
                <a:latin typeface="Courier New" panose="02070309020205020404" pitchFamily="49" charset="0"/>
              </a:rPr>
              <a:t>loss_fn</a:t>
            </a:r>
            <a:r>
              <a:rPr lang="en-US" sz="1300" b="0" i="0" u="none" strike="noStrike" dirty="0">
                <a:solidFill>
                  <a:srgbClr val="000000"/>
                </a:solidFill>
                <a:effectLst/>
                <a:latin typeface="Courier New" panose="02070309020205020404" pitchFamily="49" charset="0"/>
              </a:rPr>
              <a:t> = </a:t>
            </a:r>
            <a:r>
              <a:rPr lang="en-US" sz="1300" b="0" i="0" u="none" strike="noStrike" dirty="0" err="1">
                <a:solidFill>
                  <a:srgbClr val="000000"/>
                </a:solidFill>
                <a:effectLst/>
                <a:latin typeface="Courier New" panose="02070309020205020404" pitchFamily="49" charset="0"/>
              </a:rPr>
              <a:t>tf.keras.losses.MeanSquaredError</a:t>
            </a:r>
            <a:r>
              <a:rPr lang="en-US" sz="1300" b="0" i="0" u="none" strike="noStrike" dirty="0">
                <a:solidFill>
                  <a:srgbClr val="000000"/>
                </a:solidFill>
                <a:effectLst/>
                <a:latin typeface="Courier New" panose="02070309020205020404" pitchFamily="49" charset="0"/>
              </a:rPr>
              <a:t>()</a:t>
            </a:r>
          </a:p>
          <a:p>
            <a:pPr algn="l"/>
            <a:br>
              <a:rPr lang="en-US" sz="1300" b="0" i="0" u="none" strike="noStrike" dirty="0">
                <a:solidFill>
                  <a:srgbClr val="000000"/>
                </a:solidFill>
                <a:effectLst/>
                <a:latin typeface="Courier New" panose="02070309020205020404" pitchFamily="49" charset="0"/>
              </a:rPr>
            </a:br>
            <a:r>
              <a:rPr lang="en-US" sz="1300" b="0" i="0" u="none" strike="noStrike" dirty="0" err="1">
                <a:solidFill>
                  <a:srgbClr val="000000"/>
                </a:solidFill>
                <a:effectLst/>
                <a:latin typeface="Courier New" panose="02070309020205020404" pitchFamily="49" charset="0"/>
              </a:rPr>
              <a:t>model.</a:t>
            </a:r>
            <a:r>
              <a:rPr lang="en-US" sz="1300" b="0" i="0" u="none" strike="noStrike" dirty="0" err="1">
                <a:solidFill>
                  <a:srgbClr val="795E26"/>
                </a:solidFill>
                <a:effectLst/>
                <a:latin typeface="Courier New" panose="02070309020205020404" pitchFamily="49" charset="0"/>
              </a:rPr>
              <a:t>compile</a:t>
            </a:r>
            <a:r>
              <a:rPr lang="en-US" sz="1300" b="0" i="0" u="none" strike="noStrike" dirty="0">
                <a:solidFill>
                  <a:srgbClr val="000000"/>
                </a:solidFill>
                <a:effectLst/>
                <a:latin typeface="Courier New" panose="02070309020205020404" pitchFamily="49" charset="0"/>
              </a:rPr>
              <a:t>(optimizer=</a:t>
            </a:r>
            <a:r>
              <a:rPr lang="en-US" sz="1300" b="0" i="0" u="none" strike="noStrike" dirty="0">
                <a:solidFill>
                  <a:srgbClr val="A31515"/>
                </a:solidFill>
                <a:effectLst/>
                <a:latin typeface="Courier New" panose="02070309020205020404" pitchFamily="49" charset="0"/>
              </a:rPr>
              <a:t>'</a:t>
            </a:r>
            <a:r>
              <a:rPr lang="en-US" sz="1300" b="0" i="0" u="none" strike="noStrike" dirty="0" err="1">
                <a:solidFill>
                  <a:srgbClr val="A31515"/>
                </a:solidFill>
                <a:effectLst/>
                <a:latin typeface="Courier New" panose="02070309020205020404" pitchFamily="49" charset="0"/>
              </a:rPr>
              <a:t>adam</a:t>
            </a:r>
            <a:r>
              <a:rPr lang="en-US" sz="1300" b="0" i="0" u="none" strike="noStrike" dirty="0">
                <a:solidFill>
                  <a:srgbClr val="A31515"/>
                </a:solidFill>
                <a:effectLst/>
                <a:latin typeface="Courier New" panose="02070309020205020404" pitchFamily="49" charset="0"/>
              </a:rPr>
              <a:t>'</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a:solidFill>
                  <a:srgbClr val="000000"/>
                </a:solidFill>
                <a:effectLst/>
                <a:latin typeface="Courier New" panose="02070309020205020404" pitchFamily="49" charset="0"/>
              </a:rPr>
              <a:t>loss=</a:t>
            </a:r>
            <a:r>
              <a:rPr lang="en-US" sz="1300" b="0" i="0" u="none" strike="noStrike" dirty="0" err="1">
                <a:solidFill>
                  <a:srgbClr val="000000"/>
                </a:solidFill>
                <a:effectLst/>
                <a:latin typeface="Courier New" panose="02070309020205020404" pitchFamily="49" charset="0"/>
              </a:rPr>
              <a:t>loss_fn</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a:solidFill>
                  <a:srgbClr val="000000"/>
                </a:solidFill>
                <a:effectLst/>
                <a:latin typeface="Courier New" panose="02070309020205020404" pitchFamily="49" charset="0"/>
              </a:rPr>
              <a:t>metrics=[</a:t>
            </a:r>
            <a:r>
              <a:rPr lang="en-US" sz="1300" b="0" i="0" u="none" strike="noStrike" dirty="0">
                <a:solidFill>
                  <a:srgbClr val="A31515"/>
                </a:solidFill>
                <a:effectLst/>
                <a:latin typeface="Courier New" panose="02070309020205020404" pitchFamily="49" charset="0"/>
              </a:rPr>
              <a:t>'accuracy'</a:t>
            </a:r>
            <a:r>
              <a:rPr lang="en-US" sz="1300" b="0" i="0" u="none" strike="noStrike" dirty="0">
                <a:solidFill>
                  <a:srgbClr val="000000"/>
                </a:solidFill>
                <a:effectLst/>
                <a:latin typeface="Courier New" panose="02070309020205020404" pitchFamily="49" charset="0"/>
              </a:rPr>
              <a:t>])</a:t>
            </a:r>
          </a:p>
          <a:p>
            <a:pPr algn="l"/>
            <a:br>
              <a:rPr lang="en-US" sz="1300" b="0" i="0" u="none" strike="noStrike" dirty="0">
                <a:solidFill>
                  <a:srgbClr val="000000"/>
                </a:solidFill>
                <a:effectLst/>
                <a:latin typeface="Courier New" panose="02070309020205020404" pitchFamily="49" charset="0"/>
              </a:rPr>
            </a:br>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0000"/>
                </a:solidFill>
                <a:effectLst/>
                <a:latin typeface="Courier New" panose="02070309020205020404" pitchFamily="49" charset="0"/>
              </a:rPr>
              <a:t>data = </a:t>
            </a:r>
            <a:r>
              <a:rPr lang="en-US" sz="1300" b="0" i="0" u="none" strike="noStrike" dirty="0" err="1">
                <a:solidFill>
                  <a:srgbClr val="000000"/>
                </a:solidFill>
                <a:effectLst/>
                <a:latin typeface="Courier New" panose="02070309020205020404" pitchFamily="49" charset="0"/>
              </a:rPr>
              <a:t>pd.read_csv</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A31515"/>
                </a:solidFill>
                <a:effectLst/>
                <a:latin typeface="Courier New" panose="02070309020205020404" pitchFamily="49" charset="0"/>
              </a:rPr>
              <a:t>"https://</a:t>
            </a:r>
            <a:r>
              <a:rPr lang="en-US" sz="1300" b="0" i="0" u="none" strike="noStrike" dirty="0" err="1">
                <a:solidFill>
                  <a:srgbClr val="A31515"/>
                </a:solidFill>
                <a:effectLst/>
                <a:latin typeface="Courier New" panose="02070309020205020404" pitchFamily="49" charset="0"/>
              </a:rPr>
              <a:t>tinyurl.com</a:t>
            </a:r>
            <a:r>
              <a:rPr lang="en-US" sz="1300" b="0" i="0" u="none" strike="noStrike" dirty="0">
                <a:solidFill>
                  <a:srgbClr val="A31515"/>
                </a:solidFill>
                <a:effectLst/>
                <a:latin typeface="Courier New" panose="02070309020205020404" pitchFamily="49" charset="0"/>
              </a:rPr>
              <a:t>/y2qmhfsr"</a:t>
            </a:r>
            <a:r>
              <a:rPr lang="en-US" sz="1300" b="0" i="0" u="none" strike="noStrike" dirty="0">
                <a:solidFill>
                  <a:srgbClr val="000000"/>
                </a:solidFill>
                <a:effectLst/>
                <a:latin typeface="Courier New" panose="02070309020205020404" pitchFamily="49" charset="0"/>
              </a:rPr>
              <a:t>)</a:t>
            </a:r>
          </a:p>
          <a:p>
            <a:pPr algn="l"/>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8000"/>
                </a:solidFill>
                <a:effectLst/>
                <a:latin typeface="Courier New" panose="02070309020205020404" pitchFamily="49" charset="0"/>
              </a:rPr>
              <a:t># Extract the input columns, scale down by 255</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a:solidFill>
                  <a:srgbClr val="000000"/>
                </a:solidFill>
                <a:effectLst/>
                <a:latin typeface="Courier New" panose="02070309020205020404" pitchFamily="49" charset="0"/>
              </a:rPr>
              <a:t>X = (</a:t>
            </a:r>
            <a:r>
              <a:rPr lang="en-US" sz="1300" b="0" i="0" u="none" strike="noStrike" dirty="0" err="1">
                <a:solidFill>
                  <a:srgbClr val="000000"/>
                </a:solidFill>
                <a:effectLst/>
                <a:latin typeface="Courier New" panose="02070309020205020404" pitchFamily="49" charset="0"/>
              </a:rPr>
              <a:t>data.iloc</a:t>
            </a:r>
            <a:r>
              <a:rPr lang="en-US" sz="1300" b="0" i="0" u="none" strike="noStrike" dirty="0">
                <a:solidFill>
                  <a:srgbClr val="000000"/>
                </a:solidFill>
                <a:effectLst/>
                <a:latin typeface="Courier New" panose="02070309020205020404" pitchFamily="49" charset="0"/>
              </a:rPr>
              <a:t>[:, </a:t>
            </a:r>
            <a:r>
              <a:rPr lang="en-US" sz="1300" b="0" i="0" u="none" strike="noStrike" dirty="0">
                <a:solidFill>
                  <a:srgbClr val="09885A"/>
                </a:solidFill>
                <a:effectLst/>
                <a:latin typeface="Courier New" panose="02070309020205020404" pitchFamily="49" charset="0"/>
              </a:rPr>
              <a:t>0</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09885A"/>
                </a:solidFill>
                <a:effectLst/>
                <a:latin typeface="Courier New" panose="02070309020205020404" pitchFamily="49" charset="0"/>
              </a:rPr>
              <a:t>3</a:t>
            </a:r>
            <a:r>
              <a:rPr lang="en-US" sz="1300" b="0" i="0" u="none" strike="noStrike" dirty="0">
                <a:solidFill>
                  <a:srgbClr val="000000"/>
                </a:solidFill>
                <a:effectLst/>
                <a:latin typeface="Courier New" panose="02070309020205020404" pitchFamily="49" charset="0"/>
              </a:rPr>
              <a:t>].values / </a:t>
            </a:r>
            <a:r>
              <a:rPr lang="en-US" sz="1300" b="0" i="0" u="none" strike="noStrike" dirty="0">
                <a:solidFill>
                  <a:srgbClr val="09885A"/>
                </a:solidFill>
                <a:effectLst/>
                <a:latin typeface="Courier New" panose="02070309020205020404" pitchFamily="49" charset="0"/>
              </a:rPr>
              <a:t>255.0</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a:solidFill>
                  <a:srgbClr val="000000"/>
                </a:solidFill>
                <a:effectLst/>
                <a:latin typeface="Courier New" panose="02070309020205020404" pitchFamily="49" charset="0"/>
              </a:rPr>
              <a:t>Y = </a:t>
            </a:r>
            <a:r>
              <a:rPr lang="en-US" sz="1300" b="0" i="0" u="none" strike="noStrike" dirty="0" err="1">
                <a:solidFill>
                  <a:srgbClr val="000000"/>
                </a:solidFill>
                <a:effectLst/>
                <a:latin typeface="Courier New" panose="02070309020205020404" pitchFamily="49" charset="0"/>
              </a:rPr>
              <a:t>data.iloc</a:t>
            </a:r>
            <a:r>
              <a:rPr lang="en-US" sz="1300" b="0" i="0" u="none" strike="noStrike" dirty="0">
                <a:solidFill>
                  <a:srgbClr val="000000"/>
                </a:solidFill>
                <a:effectLst/>
                <a:latin typeface="Courier New" panose="02070309020205020404" pitchFamily="49" charset="0"/>
              </a:rPr>
              <a:t>[:, </a:t>
            </a:r>
            <a:r>
              <a:rPr lang="en-US" sz="1300" b="0" i="0" u="none" strike="noStrike" dirty="0">
                <a:solidFill>
                  <a:srgbClr val="09885A"/>
                </a:solidFill>
                <a:effectLst/>
                <a:latin typeface="Courier New" panose="02070309020205020404" pitchFamily="49" charset="0"/>
              </a:rPr>
              <a:t>-1</a:t>
            </a:r>
            <a:r>
              <a:rPr lang="en-US" sz="1300" b="0" i="0" u="none" strike="noStrike" dirty="0">
                <a:solidFill>
                  <a:srgbClr val="000000"/>
                </a:solidFill>
                <a:effectLst/>
                <a:latin typeface="Courier New" panose="02070309020205020404" pitchFamily="49" charset="0"/>
              </a:rPr>
              <a:t>].values</a:t>
            </a:r>
          </a:p>
          <a:p>
            <a:pPr algn="l"/>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8000"/>
                </a:solidFill>
                <a:effectLst/>
                <a:latin typeface="Courier New" panose="02070309020205020404" pitchFamily="49" charset="0"/>
              </a:rPr>
              <a:t># fit the model</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err="1">
                <a:solidFill>
                  <a:srgbClr val="000000"/>
                </a:solidFill>
                <a:effectLst/>
                <a:latin typeface="Courier New" panose="02070309020205020404" pitchFamily="49" charset="0"/>
              </a:rPr>
              <a:t>model.fit</a:t>
            </a:r>
            <a:r>
              <a:rPr lang="en-US" sz="1300" b="0" i="0" u="none" strike="noStrike" dirty="0">
                <a:solidFill>
                  <a:srgbClr val="000000"/>
                </a:solidFill>
                <a:effectLst/>
                <a:latin typeface="Courier New" panose="02070309020205020404" pitchFamily="49" charset="0"/>
              </a:rPr>
              <a:t>(</a:t>
            </a:r>
            <a:r>
              <a:rPr lang="en-US" sz="1300" b="0" i="0" u="none" strike="noStrike" dirty="0" err="1">
                <a:solidFill>
                  <a:srgbClr val="000000"/>
                </a:solidFill>
                <a:effectLst/>
                <a:latin typeface="Courier New" panose="02070309020205020404" pitchFamily="49" charset="0"/>
              </a:rPr>
              <a:t>X,Y,epochs</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09885A"/>
                </a:solidFill>
                <a:effectLst/>
                <a:latin typeface="Courier New" panose="02070309020205020404" pitchFamily="49" charset="0"/>
              </a:rPr>
              <a:t>100</a:t>
            </a:r>
            <a:r>
              <a:rPr lang="en-US" sz="1300" b="0" i="0" u="none" strike="noStrike" dirty="0">
                <a:solidFill>
                  <a:srgbClr val="000000"/>
                </a:solidFill>
                <a:effectLst/>
                <a:latin typeface="Courier New" panose="02070309020205020404" pitchFamily="49" charset="0"/>
              </a:rPr>
              <a:t>,batch_size=</a:t>
            </a:r>
            <a:r>
              <a:rPr lang="en-US" sz="1300" b="0" i="0" u="none" strike="noStrike" dirty="0">
                <a:solidFill>
                  <a:srgbClr val="09885A"/>
                </a:solidFill>
                <a:effectLst/>
                <a:latin typeface="Courier New" panose="02070309020205020404" pitchFamily="49" charset="0"/>
              </a:rPr>
              <a:t>32</a:t>
            </a:r>
            <a:r>
              <a:rPr lang="en-US" sz="1300" b="0" i="0" u="none" strike="noStrike"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03159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5145497"/>
          </a:xfrm>
        </p:spPr>
        <p:txBody>
          <a:bodyPr>
            <a:normAutofit fontScale="85000" lnSpcReduction="20000"/>
          </a:bodyPr>
          <a:lstStyle/>
          <a:p>
            <a:r>
              <a:rPr lang="en-US" b="1" dirty="0"/>
              <a:t>A </a:t>
            </a:r>
            <a:r>
              <a:rPr lang="en-US" b="1" dirty="0">
                <a:solidFill>
                  <a:srgbClr val="FF0000"/>
                </a:solidFill>
              </a:rPr>
              <a:t>neural network </a:t>
            </a:r>
            <a:r>
              <a:rPr lang="en-US" b="1" dirty="0"/>
              <a:t>is a multilayered regression containing layers of weights, biases, and nonlinear functions that reside between input variables and output variables.</a:t>
            </a:r>
          </a:p>
          <a:p>
            <a:pPr marL="285750" indent="-285750">
              <a:buFont typeface="Arial" panose="020B0604020202020204" pitchFamily="34" charset="0"/>
              <a:buChar char="•"/>
            </a:pPr>
            <a:r>
              <a:rPr lang="en-US" b="1" dirty="0">
                <a:solidFill>
                  <a:srgbClr val="FF0000"/>
                </a:solidFill>
              </a:rPr>
              <a:t>Deep learning </a:t>
            </a:r>
            <a:r>
              <a:rPr lang="en-US" dirty="0"/>
              <a:t>is a popular variant of neural networks that utilizes multiple “hidden” (or middle) layers of nodes containing weights and biases.</a:t>
            </a:r>
          </a:p>
          <a:p>
            <a:pPr marL="285750" indent="-285750">
              <a:buFont typeface="Arial" panose="020B0604020202020204" pitchFamily="34" charset="0"/>
              <a:buChar char="•"/>
            </a:pPr>
            <a:r>
              <a:rPr lang="en-US" dirty="0"/>
              <a:t>Each node resembles a linear function before being passed to a nonlinear function (called an activation function).</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b="1" dirty="0"/>
              <a:t>Neural networks are loosely inspired by the biological brain but are by no means a replication of them.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738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3122-24F5-7A70-1584-5626493FCA6B}"/>
              </a:ext>
            </a:extLst>
          </p:cNvPr>
          <p:cNvSpPr>
            <a:spLocks noGrp="1"/>
          </p:cNvSpPr>
          <p:nvPr>
            <p:ph type="title"/>
          </p:nvPr>
        </p:nvSpPr>
        <p:spPr/>
        <p:txBody>
          <a:bodyPr/>
          <a:lstStyle/>
          <a:p>
            <a:r>
              <a:rPr lang="en-US"/>
              <a:t>Train/Test Splits in Tensorflow</a:t>
            </a:r>
          </a:p>
        </p:txBody>
      </p:sp>
      <p:sp>
        <p:nvSpPr>
          <p:cNvPr id="5" name="TextBox 4">
            <a:extLst>
              <a:ext uri="{FF2B5EF4-FFF2-40B4-BE49-F238E27FC236}">
                <a16:creationId xmlns:a16="http://schemas.microsoft.com/office/drawing/2014/main" id="{2EA0DE0E-D172-36C4-5C95-96D4351ED6AA}"/>
              </a:ext>
            </a:extLst>
          </p:cNvPr>
          <p:cNvSpPr txBox="1"/>
          <p:nvPr/>
        </p:nvSpPr>
        <p:spPr>
          <a:xfrm>
            <a:off x="3265713" y="1218039"/>
            <a:ext cx="6052458" cy="5424562"/>
          </a:xfrm>
          <a:prstGeom prst="rect">
            <a:avLst/>
          </a:prstGeom>
          <a:solidFill>
            <a:schemeClr val="bg1"/>
          </a:solidFill>
        </p:spPr>
        <p:txBody>
          <a:bodyPr wrap="square">
            <a:spAutoFit/>
          </a:bodyPr>
          <a:lstStyle/>
          <a:p>
            <a:pPr algn="l"/>
            <a:r>
              <a:rPr lang="en-US" sz="1050" b="0" i="0" u="none" strike="noStrike" dirty="0">
                <a:solidFill>
                  <a:srgbClr val="AF00DB"/>
                </a:solidFill>
                <a:effectLst/>
                <a:latin typeface="Courier New" panose="02070309020205020404" pitchFamily="49" charset="0"/>
              </a:rPr>
              <a:t>import</a:t>
            </a:r>
            <a:r>
              <a:rPr lang="en-US" sz="1050" b="0" i="0" u="none" strike="noStrike" dirty="0">
                <a:solidFill>
                  <a:srgbClr val="000000"/>
                </a:solidFill>
                <a:effectLst/>
                <a:latin typeface="Courier New" panose="02070309020205020404" pitchFamily="49" charset="0"/>
              </a:rPr>
              <a:t> pandas </a:t>
            </a:r>
            <a:r>
              <a:rPr lang="en-US" sz="1050" b="0" i="0" u="none" strike="noStrike" dirty="0">
                <a:solidFill>
                  <a:srgbClr val="AF00DB"/>
                </a:solidFill>
                <a:effectLst/>
                <a:latin typeface="Courier New" panose="02070309020205020404" pitchFamily="49" charset="0"/>
              </a:rPr>
              <a:t>as</a:t>
            </a:r>
            <a:r>
              <a:rPr lang="en-US" sz="1050" b="0" i="0" u="none" strike="noStrike" dirty="0">
                <a:solidFill>
                  <a:srgbClr val="000000"/>
                </a:solidFill>
                <a:effectLst/>
                <a:latin typeface="Courier New" panose="02070309020205020404" pitchFamily="49" charset="0"/>
              </a:rPr>
              <a:t> pd </a:t>
            </a:r>
          </a:p>
          <a:p>
            <a:pPr algn="l"/>
            <a:r>
              <a:rPr lang="en-US" sz="1050" b="0" i="0" u="none" strike="noStrike" dirty="0">
                <a:solidFill>
                  <a:srgbClr val="AF00DB"/>
                </a:solidFill>
                <a:effectLst/>
                <a:latin typeface="Courier New" panose="02070309020205020404" pitchFamily="49" charset="0"/>
              </a:rPr>
              <a:t>import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tensorflow</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AF00DB"/>
                </a:solidFill>
                <a:effectLst/>
                <a:latin typeface="Courier New" panose="02070309020205020404" pitchFamily="49" charset="0"/>
              </a:rPr>
              <a:t>as</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tf</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AF00DB"/>
                </a:solidFill>
                <a:effectLst/>
                <a:latin typeface="Courier New" panose="02070309020205020404" pitchFamily="49" charset="0"/>
              </a:rPr>
              <a:t>from</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sklearn.model_selection</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AF00DB"/>
                </a:solidFill>
                <a:effectLst/>
                <a:latin typeface="Courier New" panose="02070309020205020404" pitchFamily="49" charset="0"/>
              </a:rPr>
              <a:t>import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train_test_split</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AF00DB"/>
                </a:solidFill>
                <a:effectLst/>
                <a:latin typeface="Courier New" panose="02070309020205020404" pitchFamily="49" charset="0"/>
              </a:rPr>
              <a:t>from</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sklearn.metrics</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AF00DB"/>
                </a:solidFill>
                <a:effectLst/>
                <a:latin typeface="Courier New" panose="02070309020205020404" pitchFamily="49" charset="0"/>
              </a:rPr>
              <a:t>import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confusion_matrix</a:t>
            </a:r>
            <a:endParaRPr lang="en-US" sz="1050" b="0" i="0" u="none" strike="noStrike" dirty="0">
              <a:solidFill>
                <a:srgbClr val="000000"/>
              </a:solidFill>
              <a:effectLst/>
              <a:latin typeface="Courier New" panose="02070309020205020404" pitchFamily="49" charset="0"/>
            </a:endParaRP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0000"/>
                </a:solidFill>
                <a:effectLst/>
                <a:latin typeface="Courier New" panose="02070309020205020404" pitchFamily="49" charset="0"/>
              </a:rPr>
              <a:t>data = </a:t>
            </a:r>
            <a:r>
              <a:rPr lang="en-US" sz="1050" b="0" i="0" u="none" strike="noStrike" dirty="0" err="1">
                <a:solidFill>
                  <a:srgbClr val="000000"/>
                </a:solidFill>
                <a:effectLst/>
                <a:latin typeface="Courier New" panose="02070309020205020404" pitchFamily="49" charset="0"/>
              </a:rPr>
              <a:t>pd.read_csv</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A31515"/>
                </a:solidFill>
                <a:effectLst/>
                <a:latin typeface="Courier New" panose="02070309020205020404" pitchFamily="49" charset="0"/>
              </a:rPr>
              <a:t>"https://</a:t>
            </a:r>
            <a:r>
              <a:rPr lang="en-US" sz="1050" b="0" i="0" u="none" strike="noStrike" dirty="0" err="1">
                <a:solidFill>
                  <a:srgbClr val="A31515"/>
                </a:solidFill>
                <a:effectLst/>
                <a:latin typeface="Courier New" panose="02070309020205020404" pitchFamily="49" charset="0"/>
              </a:rPr>
              <a:t>tinyurl.com</a:t>
            </a:r>
            <a:r>
              <a:rPr lang="en-US" sz="1050" b="0" i="0" u="none" strike="noStrike" dirty="0">
                <a:solidFill>
                  <a:srgbClr val="A31515"/>
                </a:solidFill>
                <a:effectLst/>
                <a:latin typeface="Courier New" panose="02070309020205020404" pitchFamily="49" charset="0"/>
              </a:rPr>
              <a:t>/y2qmhfsr"</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Extract the input columns, scale down by 255</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000000"/>
                </a:solidFill>
                <a:effectLst/>
                <a:latin typeface="Courier New" panose="02070309020205020404" pitchFamily="49" charset="0"/>
              </a:rPr>
              <a:t>X = (</a:t>
            </a:r>
            <a:r>
              <a:rPr lang="en-US" sz="1050" b="0" i="0" u="none" strike="noStrike" dirty="0" err="1">
                <a:solidFill>
                  <a:srgbClr val="000000"/>
                </a:solidFill>
                <a:effectLst/>
                <a:latin typeface="Courier New" panose="02070309020205020404" pitchFamily="49" charset="0"/>
              </a:rPr>
              <a:t>data.iloc</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09885A"/>
                </a:solidFill>
                <a:effectLst/>
                <a:latin typeface="Courier New" panose="02070309020205020404" pitchFamily="49" charset="0"/>
              </a:rPr>
              <a:t>0</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3</a:t>
            </a:r>
            <a:r>
              <a:rPr lang="en-US" sz="1050" b="0" i="0" u="none" strike="noStrike" dirty="0">
                <a:solidFill>
                  <a:srgbClr val="000000"/>
                </a:solidFill>
                <a:effectLst/>
                <a:latin typeface="Courier New" panose="02070309020205020404" pitchFamily="49" charset="0"/>
              </a:rPr>
              <a:t>].values / </a:t>
            </a:r>
            <a:r>
              <a:rPr lang="en-US" sz="1050" b="0" i="0" u="none" strike="noStrike" dirty="0">
                <a:solidFill>
                  <a:srgbClr val="09885A"/>
                </a:solidFill>
                <a:effectLst/>
                <a:latin typeface="Courier New" panose="02070309020205020404" pitchFamily="49" charset="0"/>
              </a:rPr>
              <a:t>255.0</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000000"/>
                </a:solidFill>
                <a:effectLst/>
                <a:latin typeface="Courier New" panose="02070309020205020404" pitchFamily="49" charset="0"/>
              </a:rPr>
              <a:t>Y = </a:t>
            </a:r>
            <a:r>
              <a:rPr lang="en-US" sz="1050" b="0" i="0" u="none" strike="noStrike" dirty="0" err="1">
                <a:solidFill>
                  <a:srgbClr val="000000"/>
                </a:solidFill>
                <a:effectLst/>
                <a:latin typeface="Courier New" panose="02070309020205020404" pitchFamily="49" charset="0"/>
              </a:rPr>
              <a:t>data.iloc</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09885A"/>
                </a:solidFill>
                <a:effectLst/>
                <a:latin typeface="Courier New" panose="02070309020205020404" pitchFamily="49" charset="0"/>
              </a:rPr>
              <a:t>-1</a:t>
            </a:r>
            <a:r>
              <a:rPr lang="en-US" sz="1050" b="0" i="0" u="none" strike="noStrike" dirty="0">
                <a:solidFill>
                  <a:srgbClr val="000000"/>
                </a:solidFill>
                <a:effectLst/>
                <a:latin typeface="Courier New" panose="02070309020205020404" pitchFamily="49" charset="0"/>
              </a:rPr>
              <a:t>].values</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Split train and test data sets</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err="1">
                <a:solidFill>
                  <a:srgbClr val="000000"/>
                </a:solidFill>
                <a:effectLst/>
                <a:latin typeface="Courier New" panose="02070309020205020404" pitchFamily="49" charset="0"/>
              </a:rPr>
              <a:t>X_train</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X_test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Y_train</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Y_test</a:t>
            </a:r>
            <a:r>
              <a:rPr lang="en-US" sz="1050" b="0" i="0" u="none" strike="noStrike" dirty="0">
                <a:solidFill>
                  <a:srgbClr val="000000"/>
                </a:solidFill>
                <a:effectLst/>
                <a:latin typeface="Courier New" panose="02070309020205020404" pitchFamily="49" charset="0"/>
              </a:rPr>
              <a:t> = </a:t>
            </a:r>
            <a:r>
              <a:rPr lang="en-US" sz="1050" b="0" i="0" u="none" strike="noStrike" dirty="0" err="1">
                <a:solidFill>
                  <a:srgbClr val="000000"/>
                </a:solidFill>
                <a:effectLst/>
                <a:latin typeface="Courier New" panose="02070309020205020404" pitchFamily="49" charset="0"/>
              </a:rPr>
              <a:t>train_test_split</a:t>
            </a:r>
            <a:r>
              <a:rPr lang="en-US" sz="1050" b="0" i="0" u="none" strike="noStrike" dirty="0">
                <a:solidFill>
                  <a:srgbClr val="000000"/>
                </a:solidFill>
                <a:effectLst/>
                <a:latin typeface="Courier New" panose="02070309020205020404" pitchFamily="49" charset="0"/>
              </a:rPr>
              <a:t>(X, Y, </a:t>
            </a:r>
            <a:r>
              <a:rPr lang="en-US" sz="1050" b="0" i="0" u="none" strike="noStrike" dirty="0" err="1">
                <a:solidFill>
                  <a:srgbClr val="000000"/>
                </a:solidFill>
                <a:effectLst/>
                <a:latin typeface="Courier New" panose="02070309020205020404" pitchFamily="49" charset="0"/>
              </a:rPr>
              <a:t>test_size</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1</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3</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declare the model </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000000"/>
                </a:solidFill>
                <a:effectLst/>
                <a:latin typeface="Courier New" panose="02070309020205020404" pitchFamily="49" charset="0"/>
              </a:rPr>
              <a:t>model = </a:t>
            </a:r>
            <a:r>
              <a:rPr lang="en-US" sz="1050" b="0" i="0" u="none" strike="noStrike" dirty="0" err="1">
                <a:solidFill>
                  <a:srgbClr val="000000"/>
                </a:solidFill>
                <a:effectLst/>
                <a:latin typeface="Courier New" panose="02070309020205020404" pitchFamily="49" charset="0"/>
              </a:rPr>
              <a:t>tf.keras.models.Sequential</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err="1">
                <a:solidFill>
                  <a:srgbClr val="000000"/>
                </a:solidFill>
                <a:effectLst/>
                <a:latin typeface="Courier New" panose="02070309020205020404" pitchFamily="49" charset="0"/>
              </a:rPr>
              <a:t>tf.keras.layers.Dense</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3</a:t>
            </a:r>
            <a:r>
              <a:rPr lang="en-US" sz="1050" b="0" i="0" u="none" strike="noStrike" dirty="0">
                <a:solidFill>
                  <a:srgbClr val="000000"/>
                </a:solidFill>
                <a:effectLst/>
                <a:latin typeface="Courier New" panose="02070309020205020404" pitchFamily="49" charset="0"/>
              </a:rPr>
              <a:t>, activation=</a:t>
            </a:r>
            <a:r>
              <a:rPr lang="en-US" sz="1050" b="0" i="0" u="none" strike="noStrike" dirty="0">
                <a:solidFill>
                  <a:srgbClr val="A31515"/>
                </a:solidFill>
                <a:effectLst/>
                <a:latin typeface="Courier New" panose="02070309020205020404" pitchFamily="49" charset="0"/>
              </a:rPr>
              <a:t>'</a:t>
            </a:r>
            <a:r>
              <a:rPr lang="en-US" sz="1050" b="0" i="0" u="none" strike="noStrike" dirty="0" err="1">
                <a:solidFill>
                  <a:srgbClr val="A31515"/>
                </a:solidFill>
                <a:effectLst/>
                <a:latin typeface="Courier New" panose="02070309020205020404" pitchFamily="49" charset="0"/>
              </a:rPr>
              <a:t>relu</a:t>
            </a:r>
            <a:r>
              <a:rPr lang="en-US" sz="1050" b="0" i="0" u="none" strike="noStrike" dirty="0">
                <a:solidFill>
                  <a:srgbClr val="A31515"/>
                </a:solidFill>
                <a:effectLst/>
                <a:latin typeface="Courier New" panose="02070309020205020404" pitchFamily="49" charset="0"/>
              </a:rPr>
              <a:t>'</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err="1">
                <a:solidFill>
                  <a:srgbClr val="000000"/>
                </a:solidFill>
                <a:effectLst/>
                <a:latin typeface="Courier New" panose="02070309020205020404" pitchFamily="49" charset="0"/>
              </a:rPr>
              <a:t>tf.keras.layers.Dense</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1</a:t>
            </a:r>
            <a:r>
              <a:rPr lang="en-US" sz="1050" b="0" i="0" u="none" strike="noStrike" dirty="0">
                <a:solidFill>
                  <a:srgbClr val="000000"/>
                </a:solidFill>
                <a:effectLst/>
                <a:latin typeface="Courier New" panose="02070309020205020404" pitchFamily="49" charset="0"/>
              </a:rPr>
              <a:t>, activation=</a:t>
            </a:r>
            <a:r>
              <a:rPr lang="en-US" sz="1050" b="0" i="0" u="none" strike="noStrike" dirty="0">
                <a:solidFill>
                  <a:srgbClr val="A31515"/>
                </a:solidFill>
                <a:effectLst/>
                <a:latin typeface="Courier New" panose="02070309020205020404" pitchFamily="49" charset="0"/>
              </a:rPr>
              <a:t>'sigmoid'</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err="1">
                <a:solidFill>
                  <a:srgbClr val="000000"/>
                </a:solidFill>
                <a:effectLst/>
                <a:latin typeface="Courier New" panose="02070309020205020404" pitchFamily="49" charset="0"/>
              </a:rPr>
              <a:t>loss_fn</a:t>
            </a:r>
            <a:r>
              <a:rPr lang="en-US" sz="1050" b="0" i="0" u="none" strike="noStrike" dirty="0">
                <a:solidFill>
                  <a:srgbClr val="000000"/>
                </a:solidFill>
                <a:effectLst/>
                <a:latin typeface="Courier New" panose="02070309020205020404" pitchFamily="49" charset="0"/>
              </a:rPr>
              <a:t> = </a:t>
            </a:r>
            <a:r>
              <a:rPr lang="en-US" sz="1050" b="0" i="0" u="none" strike="noStrike" dirty="0" err="1">
                <a:solidFill>
                  <a:srgbClr val="000000"/>
                </a:solidFill>
                <a:effectLst/>
                <a:latin typeface="Courier New" panose="02070309020205020404" pitchFamily="49" charset="0"/>
              </a:rPr>
              <a:t>tf.keras.losses.MeanSquaredError</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compile the model </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err="1">
                <a:solidFill>
                  <a:srgbClr val="000000"/>
                </a:solidFill>
                <a:effectLst/>
                <a:latin typeface="Courier New" panose="02070309020205020404" pitchFamily="49" charset="0"/>
              </a:rPr>
              <a:t>model.</a:t>
            </a:r>
            <a:r>
              <a:rPr lang="en-US" sz="1050" b="0" i="0" u="none" strike="noStrike" dirty="0" err="1">
                <a:solidFill>
                  <a:srgbClr val="795E26"/>
                </a:solidFill>
                <a:effectLst/>
                <a:latin typeface="Courier New" panose="02070309020205020404" pitchFamily="49" charset="0"/>
              </a:rPr>
              <a:t>compile</a:t>
            </a:r>
            <a:r>
              <a:rPr lang="en-US" sz="1050" b="0" i="0" u="none" strike="noStrike" dirty="0">
                <a:solidFill>
                  <a:srgbClr val="000000"/>
                </a:solidFill>
                <a:effectLst/>
                <a:latin typeface="Courier New" panose="02070309020205020404" pitchFamily="49" charset="0"/>
              </a:rPr>
              <a:t>(optimizer=</a:t>
            </a:r>
            <a:r>
              <a:rPr lang="en-US" sz="1050" b="0" i="0" u="none" strike="noStrike" dirty="0">
                <a:solidFill>
                  <a:srgbClr val="A31515"/>
                </a:solidFill>
                <a:effectLst/>
                <a:latin typeface="Courier New" panose="02070309020205020404" pitchFamily="49" charset="0"/>
              </a:rPr>
              <a:t>'</a:t>
            </a:r>
            <a:r>
              <a:rPr lang="en-US" sz="1050" b="0" i="0" u="none" strike="noStrike" dirty="0" err="1">
                <a:solidFill>
                  <a:srgbClr val="A31515"/>
                </a:solidFill>
                <a:effectLst/>
                <a:latin typeface="Courier New" panose="02070309020205020404" pitchFamily="49" charset="0"/>
              </a:rPr>
              <a:t>adam</a:t>
            </a:r>
            <a:r>
              <a:rPr lang="en-US" sz="1050" b="0" i="0" u="none" strike="noStrike" dirty="0">
                <a:solidFill>
                  <a:srgbClr val="A31515"/>
                </a:solidFill>
                <a:effectLst/>
                <a:latin typeface="Courier New" panose="02070309020205020404" pitchFamily="49" charset="0"/>
              </a:rPr>
              <a:t>'</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000000"/>
                </a:solidFill>
                <a:effectLst/>
                <a:latin typeface="Courier New" panose="02070309020205020404" pitchFamily="49" charset="0"/>
              </a:rPr>
              <a:t>loss=</a:t>
            </a:r>
            <a:r>
              <a:rPr lang="en-US" sz="1050" b="0" i="0" u="none" strike="noStrike" dirty="0" err="1">
                <a:solidFill>
                  <a:srgbClr val="000000"/>
                </a:solidFill>
                <a:effectLst/>
                <a:latin typeface="Courier New" panose="02070309020205020404" pitchFamily="49" charset="0"/>
              </a:rPr>
              <a:t>loss_fn</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000000"/>
                </a:solidFill>
                <a:effectLst/>
                <a:latin typeface="Courier New" panose="02070309020205020404" pitchFamily="49" charset="0"/>
              </a:rPr>
              <a:t>metrics=[</a:t>
            </a:r>
            <a:r>
              <a:rPr lang="en-US" sz="1050" b="0" i="0" u="none" strike="noStrike" dirty="0">
                <a:solidFill>
                  <a:srgbClr val="A31515"/>
                </a:solidFill>
                <a:effectLst/>
                <a:latin typeface="Courier New" panose="02070309020205020404" pitchFamily="49" charset="0"/>
              </a:rPr>
              <a:t>'accuracy'</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fit the model</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err="1">
                <a:solidFill>
                  <a:srgbClr val="000000"/>
                </a:solidFill>
                <a:effectLst/>
                <a:latin typeface="Courier New" panose="02070309020205020404" pitchFamily="49" charset="0"/>
              </a:rPr>
              <a:t>model.fit</a:t>
            </a:r>
            <a:r>
              <a:rPr lang="en-US" sz="1050" b="0" i="0" u="none" strike="noStrike" dirty="0">
                <a:solidFill>
                  <a:srgbClr val="000000"/>
                </a:solidFill>
                <a:effectLst/>
                <a:latin typeface="Courier New" panose="02070309020205020404" pitchFamily="49" charset="0"/>
              </a:rPr>
              <a:t>(</a:t>
            </a:r>
            <a:r>
              <a:rPr lang="en-US" sz="1050" b="0" i="0" u="none" strike="noStrike" dirty="0" err="1">
                <a:solidFill>
                  <a:srgbClr val="000000"/>
                </a:solidFill>
                <a:effectLst/>
                <a:latin typeface="Courier New" panose="02070309020205020404" pitchFamily="49" charset="0"/>
              </a:rPr>
              <a:t>X_train</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Y_train</a:t>
            </a:r>
            <a:r>
              <a:rPr lang="en-US" sz="1050" b="0" i="0" u="none" strike="noStrike" dirty="0">
                <a:solidFill>
                  <a:srgbClr val="000000"/>
                </a:solidFill>
                <a:effectLst/>
                <a:latin typeface="Courier New" panose="02070309020205020404" pitchFamily="49" charset="0"/>
              </a:rPr>
              <a:t>, epochs=</a:t>
            </a:r>
            <a:r>
              <a:rPr lang="en-US" sz="1050" b="0" i="0" u="none" strike="noStrike" dirty="0">
                <a:solidFill>
                  <a:srgbClr val="09885A"/>
                </a:solidFill>
                <a:effectLst/>
                <a:latin typeface="Courier New" panose="02070309020205020404" pitchFamily="49" charset="0"/>
              </a:rPr>
              <a:t>100</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batch_size</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32</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evaluate the model</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000000"/>
                </a:solidFill>
                <a:effectLst/>
                <a:latin typeface="Courier New" panose="02070309020205020404" pitchFamily="49" charset="0"/>
              </a:rPr>
              <a:t>scores = </a:t>
            </a:r>
            <a:r>
              <a:rPr lang="en-US" sz="1050" b="0" i="0" u="none" strike="noStrike" dirty="0" err="1">
                <a:solidFill>
                  <a:srgbClr val="000000"/>
                </a:solidFill>
                <a:effectLst/>
                <a:latin typeface="Courier New" panose="02070309020205020404" pitchFamily="49" charset="0"/>
              </a:rPr>
              <a:t>model.evaluate</a:t>
            </a:r>
            <a:r>
              <a:rPr lang="en-US" sz="1050" b="0" i="0" u="none" strike="noStrike" dirty="0">
                <a:solidFill>
                  <a:srgbClr val="000000"/>
                </a:solidFill>
                <a:effectLst/>
                <a:latin typeface="Courier New" panose="02070309020205020404" pitchFamily="49" charset="0"/>
              </a:rPr>
              <a:t>(</a:t>
            </a:r>
            <a:r>
              <a:rPr lang="en-US" sz="1050" b="0" i="0" u="none" strike="noStrike" dirty="0" err="1">
                <a:solidFill>
                  <a:srgbClr val="000000"/>
                </a:solidFill>
                <a:effectLst/>
                <a:latin typeface="Courier New" panose="02070309020205020404" pitchFamily="49" charset="0"/>
              </a:rPr>
              <a:t>X_test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Y_test</a:t>
            </a:r>
            <a:r>
              <a:rPr lang="en-US" sz="1050" b="0" i="0" u="none" strike="noStrike" dirty="0">
                <a:solidFill>
                  <a:srgbClr val="000000"/>
                </a:solidFill>
                <a:effectLst/>
                <a:latin typeface="Courier New" panose="02070309020205020404" pitchFamily="49" charset="0"/>
              </a:rPr>
              <a:t>, verbose=</a:t>
            </a:r>
            <a:r>
              <a:rPr lang="en-US" sz="1050" b="0" i="0" u="none" strike="noStrike" dirty="0">
                <a:solidFill>
                  <a:srgbClr val="09885A"/>
                </a:solidFill>
                <a:effectLst/>
                <a:latin typeface="Courier New" panose="02070309020205020404" pitchFamily="49" charset="0"/>
              </a:rPr>
              <a:t>0</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795E26"/>
                </a:solidFill>
                <a:effectLst/>
                <a:latin typeface="Courier New" panose="02070309020205020404" pitchFamily="49" charset="0"/>
              </a:rPr>
              <a:t>print</a:t>
            </a:r>
            <a:r>
              <a:rPr lang="en-US" sz="1050" b="0" i="0" u="none" strike="noStrike" dirty="0">
                <a:solidFill>
                  <a:srgbClr val="000000"/>
                </a:solidFill>
                <a:effectLst/>
                <a:latin typeface="Courier New" panose="02070309020205020404" pitchFamily="49" charset="0"/>
              </a:rPr>
              <a:t>(</a:t>
            </a:r>
            <a:r>
              <a:rPr lang="en-US" sz="1050" b="0" i="0" u="none" strike="noStrike" dirty="0" err="1">
                <a:solidFill>
                  <a:srgbClr val="0000FF"/>
                </a:solidFill>
                <a:effectLst/>
                <a:latin typeface="Courier New" panose="02070309020205020404" pitchFamily="49" charset="0"/>
              </a:rPr>
              <a:t>f</a:t>
            </a:r>
            <a:r>
              <a:rPr lang="en-US" sz="1050" b="0" i="0" u="none" strike="noStrike" dirty="0" err="1">
                <a:solidFill>
                  <a:srgbClr val="A31515"/>
                </a:solidFill>
                <a:effectLst/>
                <a:latin typeface="Courier New" panose="02070309020205020404" pitchFamily="49" charset="0"/>
              </a:rPr>
              <a:t>"Test</a:t>
            </a:r>
            <a:r>
              <a:rPr lang="en-US" sz="1050" b="0" i="0" u="none" strike="noStrike" dirty="0">
                <a:solidFill>
                  <a:srgbClr val="A31515"/>
                </a:solidFill>
                <a:effectLst/>
                <a:latin typeface="Courier New" panose="02070309020205020404" pitchFamily="49" charset="0"/>
              </a:rPr>
              <a:t> Dataset Score: </a:t>
            </a:r>
            <a:r>
              <a:rPr lang="en-US" sz="1050" b="0" i="0" u="none" strike="noStrike" dirty="0">
                <a:solidFill>
                  <a:srgbClr val="000000"/>
                </a:solidFill>
                <a:effectLst/>
                <a:latin typeface="Courier New" panose="02070309020205020404" pitchFamily="49" charset="0"/>
              </a:rPr>
              <a:t>{scores[</a:t>
            </a:r>
            <a:r>
              <a:rPr lang="en-US" sz="1050" b="0" i="0" u="none" strike="noStrike" dirty="0">
                <a:solidFill>
                  <a:srgbClr val="09885A"/>
                </a:solidFill>
                <a:effectLst/>
                <a:latin typeface="Courier New" panose="02070309020205020404" pitchFamily="49" charset="0"/>
              </a:rPr>
              <a:t>1</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A31515"/>
                </a:solidFill>
                <a:effectLst/>
                <a:latin typeface="Courier New" panose="02070309020205020404" pitchFamily="49" charset="0"/>
              </a:rPr>
              <a:t>"</a:t>
            </a:r>
            <a:r>
              <a:rPr lang="en-US" sz="1050" b="0" i="0" u="none" strike="noStrike"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555784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EXERCISE 1</a:t>
            </a:r>
          </a:p>
        </p:txBody>
      </p:sp>
    </p:spTree>
    <p:extLst>
      <p:ext uri="{BB962C8B-B14F-4D97-AF65-F5344CB8AC3E}">
        <p14:creationId xmlns:p14="http://schemas.microsoft.com/office/powerpoint/2010/main" val="2622443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Forward Propagation</a:t>
            </a:r>
          </a:p>
        </p:txBody>
      </p:sp>
    </p:spTree>
    <p:extLst>
      <p:ext uri="{BB962C8B-B14F-4D97-AF65-F5344CB8AC3E}">
        <p14:creationId xmlns:p14="http://schemas.microsoft.com/office/powerpoint/2010/main" val="2592800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2BB1-A03B-3D1E-C88F-C46F6020C3F6}"/>
              </a:ext>
            </a:extLst>
          </p:cNvPr>
          <p:cNvSpPr>
            <a:spLocks noGrp="1"/>
          </p:cNvSpPr>
          <p:nvPr>
            <p:ph type="title"/>
          </p:nvPr>
        </p:nvSpPr>
        <p:spPr/>
        <p:txBody>
          <a:bodyPr/>
          <a:lstStyle/>
          <a:p>
            <a:r>
              <a:rPr lang="en-US" dirty="0"/>
              <a:t>What is Forward Propagation</a:t>
            </a:r>
          </a:p>
        </p:txBody>
      </p:sp>
      <p:sp>
        <p:nvSpPr>
          <p:cNvPr id="3" name="Content Placeholder 2">
            <a:extLst>
              <a:ext uri="{FF2B5EF4-FFF2-40B4-BE49-F238E27FC236}">
                <a16:creationId xmlns:a16="http://schemas.microsoft.com/office/drawing/2014/main" id="{4DF474ED-064F-BE9E-6838-9C9838E284AA}"/>
              </a:ext>
            </a:extLst>
          </p:cNvPr>
          <p:cNvSpPr>
            <a:spLocks noGrp="1"/>
          </p:cNvSpPr>
          <p:nvPr>
            <p:ph sz="quarter" idx="10"/>
          </p:nvPr>
        </p:nvSpPr>
        <p:spPr>
          <a:xfrm>
            <a:off x="539496" y="1435608"/>
            <a:ext cx="6978904" cy="4974336"/>
          </a:xfrm>
        </p:spPr>
        <p:txBody>
          <a:bodyPr>
            <a:normAutofit/>
          </a:bodyPr>
          <a:lstStyle/>
          <a:p>
            <a:r>
              <a:rPr lang="en-US" b="1" dirty="0"/>
              <a:t>In this section we are going to learn about </a:t>
            </a:r>
            <a:r>
              <a:rPr lang="en-US" b="1" dirty="0">
                <a:solidFill>
                  <a:srgbClr val="FF0000"/>
                </a:solidFill>
              </a:rPr>
              <a:t>forward propagation</a:t>
            </a:r>
            <a:r>
              <a:rPr lang="en-US" b="1" dirty="0"/>
              <a:t>, which is passing an input through a neural network or deep learning model to get a prediction. </a:t>
            </a:r>
          </a:p>
          <a:p>
            <a:r>
              <a:rPr lang="en-US" dirty="0"/>
              <a:t>This neural network has not been optimized yet, as that will require backpropagation and gradient descent. </a:t>
            </a:r>
          </a:p>
          <a:p>
            <a:r>
              <a:rPr lang="en-US" dirty="0"/>
              <a:t>This will be the first step in building a neural network completely from scratch, expressing weights, biases, activation functions, and layers as NumPy operations.</a:t>
            </a:r>
          </a:p>
        </p:txBody>
      </p:sp>
      <p:pic>
        <p:nvPicPr>
          <p:cNvPr id="32" name="Picture 31">
            <a:extLst>
              <a:ext uri="{FF2B5EF4-FFF2-40B4-BE49-F238E27FC236}">
                <a16:creationId xmlns:a16="http://schemas.microsoft.com/office/drawing/2014/main" id="{CFDCA2F1-4718-9CD5-FAA6-F1118ECE12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38144" y="1442518"/>
            <a:ext cx="3364856" cy="3054137"/>
          </a:xfrm>
          <a:prstGeom prst="rect">
            <a:avLst/>
          </a:prstGeom>
        </p:spPr>
      </p:pic>
    </p:spTree>
    <p:extLst>
      <p:ext uri="{BB962C8B-B14F-4D97-AF65-F5344CB8AC3E}">
        <p14:creationId xmlns:p14="http://schemas.microsoft.com/office/powerpoint/2010/main" val="3171516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2BB1-A03B-3D1E-C88F-C46F6020C3F6}"/>
              </a:ext>
            </a:extLst>
          </p:cNvPr>
          <p:cNvSpPr>
            <a:spLocks noGrp="1"/>
          </p:cNvSpPr>
          <p:nvPr>
            <p:ph type="title"/>
          </p:nvPr>
        </p:nvSpPr>
        <p:spPr/>
        <p:txBody>
          <a:bodyPr/>
          <a:lstStyle/>
          <a:p>
            <a:r>
              <a:rPr lang="en-US" dirty="0"/>
              <a:t>Linear Algebra Basics</a:t>
            </a:r>
          </a:p>
        </p:txBody>
      </p:sp>
      <p:sp>
        <p:nvSpPr>
          <p:cNvPr id="3" name="Content Placeholder 2">
            <a:extLst>
              <a:ext uri="{FF2B5EF4-FFF2-40B4-BE49-F238E27FC236}">
                <a16:creationId xmlns:a16="http://schemas.microsoft.com/office/drawing/2014/main" id="{4DF474ED-064F-BE9E-6838-9C9838E284AA}"/>
              </a:ext>
            </a:extLst>
          </p:cNvPr>
          <p:cNvSpPr>
            <a:spLocks noGrp="1"/>
          </p:cNvSpPr>
          <p:nvPr>
            <p:ph sz="quarter" idx="10"/>
          </p:nvPr>
        </p:nvSpPr>
        <p:spPr>
          <a:xfrm>
            <a:off x="539496" y="1435608"/>
            <a:ext cx="6978904" cy="4974336"/>
          </a:xfrm>
        </p:spPr>
        <p:txBody>
          <a:bodyPr>
            <a:normAutofit/>
          </a:bodyPr>
          <a:lstStyle/>
          <a:p>
            <a:r>
              <a:rPr lang="en-US" b="1" dirty="0"/>
              <a:t>Hopefully, the concept of a matrix is familiar. </a:t>
            </a:r>
          </a:p>
          <a:p>
            <a:r>
              <a:rPr lang="en-US" dirty="0"/>
              <a:t>A </a:t>
            </a:r>
            <a:r>
              <a:rPr lang="en-US" b="1" dirty="0">
                <a:solidFill>
                  <a:srgbClr val="FF0000"/>
                </a:solidFill>
              </a:rPr>
              <a:t>matrix</a:t>
            </a:r>
            <a:r>
              <a:rPr lang="en-US" dirty="0"/>
              <a:t> is a grid of numbers that can be manipulated, transformed, and combined with other grids of numbers. </a:t>
            </a:r>
          </a:p>
          <a:p>
            <a:r>
              <a:rPr lang="en-US" dirty="0"/>
              <a:t>A </a:t>
            </a:r>
            <a:r>
              <a:rPr lang="en-US" b="1" dirty="0">
                <a:solidFill>
                  <a:srgbClr val="FF0000"/>
                </a:solidFill>
              </a:rPr>
              <a:t>vector</a:t>
            </a:r>
            <a:r>
              <a:rPr lang="en-US" dirty="0"/>
              <a:t> is a single row or column of a matrix.</a:t>
            </a:r>
          </a:p>
          <a:p>
            <a:r>
              <a:rPr lang="en-US" b="1" dirty="0"/>
              <a:t>We express the weights and biases in a neural network as a matrices, as well as the training/testing data.  </a:t>
            </a:r>
          </a:p>
          <a:p>
            <a:r>
              <a:rPr lang="en-US" b="1" dirty="0"/>
              <a:t>We can then efficiently perform operations to execute our neural network. </a:t>
            </a:r>
          </a:p>
          <a:p>
            <a:endParaRPr lang="en-US" dirty="0"/>
          </a:p>
        </p:txBody>
      </p:sp>
      <p:pic>
        <p:nvPicPr>
          <p:cNvPr id="32" name="Picture 31">
            <a:extLst>
              <a:ext uri="{FF2B5EF4-FFF2-40B4-BE49-F238E27FC236}">
                <a16:creationId xmlns:a16="http://schemas.microsoft.com/office/drawing/2014/main" id="{CFDCA2F1-4718-9CD5-FAA6-F1118ECE122A}"/>
              </a:ext>
            </a:extLst>
          </p:cNvPr>
          <p:cNvPicPr>
            <a:picLocks noChangeAspect="1"/>
          </p:cNvPicPr>
          <p:nvPr/>
        </p:nvPicPr>
        <p:blipFill>
          <a:blip r:embed="rId2"/>
          <a:stretch>
            <a:fillRect/>
          </a:stretch>
        </p:blipFill>
        <p:spPr>
          <a:xfrm>
            <a:off x="7938144" y="1435608"/>
            <a:ext cx="3364856" cy="3067957"/>
          </a:xfrm>
          <a:prstGeom prst="rect">
            <a:avLst/>
          </a:prstGeom>
        </p:spPr>
      </p:pic>
    </p:spTree>
    <p:extLst>
      <p:ext uri="{BB962C8B-B14F-4D97-AF65-F5344CB8AC3E}">
        <p14:creationId xmlns:p14="http://schemas.microsoft.com/office/powerpoint/2010/main" val="3909275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Expressing the 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13730" y="4269137"/>
            <a:ext cx="3777321" cy="1185042"/>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508" y="1405133"/>
            <a:ext cx="5248055" cy="4763438"/>
          </a:xfrm>
          <a:prstGeom prst="rect">
            <a:avLst/>
          </a:prstGeom>
        </p:spPr>
      </p:pic>
      <p:sp>
        <p:nvSpPr>
          <p:cNvPr id="3" name="Content Placeholder 2">
            <a:extLst>
              <a:ext uri="{FF2B5EF4-FFF2-40B4-BE49-F238E27FC236}">
                <a16:creationId xmlns:a16="http://schemas.microsoft.com/office/drawing/2014/main" id="{C1C74CE1-B86C-74DE-7E14-7FFB3124E7B1}"/>
              </a:ext>
            </a:extLst>
          </p:cNvPr>
          <p:cNvSpPr>
            <a:spLocks noGrp="1"/>
          </p:cNvSpPr>
          <p:nvPr>
            <p:ph sz="quarter" idx="10"/>
          </p:nvPr>
        </p:nvSpPr>
        <p:spPr>
          <a:xfrm>
            <a:off x="539496" y="1435608"/>
            <a:ext cx="5248055" cy="2555821"/>
          </a:xfrm>
        </p:spPr>
        <p:txBody>
          <a:bodyPr>
            <a:normAutofit/>
          </a:bodyPr>
          <a:lstStyle/>
          <a:p>
            <a:r>
              <a:rPr lang="en-US" b="1" dirty="0"/>
              <a:t>We can express the weights in the hidden layer as a matrix as shown below. </a:t>
            </a:r>
          </a:p>
          <a:p>
            <a:r>
              <a:rPr lang="en-US" b="1" dirty="0"/>
              <a:t>Notice how each row of the matrix corresponds to one node in the hidden layer. </a:t>
            </a:r>
          </a:p>
        </p:txBody>
      </p:sp>
    </p:spTree>
    <p:extLst>
      <p:ext uri="{BB962C8B-B14F-4D97-AF65-F5344CB8AC3E}">
        <p14:creationId xmlns:p14="http://schemas.microsoft.com/office/powerpoint/2010/main" val="227693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Expressing the 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16102" y="4269137"/>
            <a:ext cx="2172577" cy="1185042"/>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508" y="1405133"/>
            <a:ext cx="5248055" cy="476343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74CE1-B86C-74DE-7E14-7FFB3124E7B1}"/>
                  </a:ext>
                </a:extLst>
              </p:cNvPr>
              <p:cNvSpPr>
                <a:spLocks noGrp="1"/>
              </p:cNvSpPr>
              <p:nvPr>
                <p:ph sz="quarter" idx="10"/>
              </p:nvPr>
            </p:nvSpPr>
            <p:spPr>
              <a:xfrm>
                <a:off x="539496" y="1435608"/>
                <a:ext cx="5248055" cy="2555821"/>
              </a:xfrm>
            </p:spPr>
            <p:txBody>
              <a:bodyPr>
                <a:normAutofit/>
              </a:bodyPr>
              <a:lstStyle/>
              <a:p>
                <a:r>
                  <a:rPr lang="en-US" b="1" dirty="0"/>
                  <a:t>There are three bias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𝒙</m:t>
                        </m:r>
                      </m:sub>
                    </m:sSub>
                  </m:oMath>
                </a14:m>
                <a:r>
                  <a:rPr lang="en-US" b="1" dirty="0"/>
                  <a:t> values for each of the three hidden layer nodes. </a:t>
                </a:r>
              </a:p>
              <a:p>
                <a:r>
                  <a:rPr lang="en-US" b="1" dirty="0"/>
                  <a:t>We can express this as a simple vector of three values.  </a:t>
                </a:r>
              </a:p>
            </p:txBody>
          </p:sp>
        </mc:Choice>
        <mc:Fallback xmlns="">
          <p:sp>
            <p:nvSpPr>
              <p:cNvPr id="3" name="Content Placeholder 2">
                <a:extLst>
                  <a:ext uri="{FF2B5EF4-FFF2-40B4-BE49-F238E27FC236}">
                    <a16:creationId xmlns:a16="http://schemas.microsoft.com/office/drawing/2014/main" id="{C1C74CE1-B86C-74DE-7E14-7FFB3124E7B1}"/>
                  </a:ext>
                </a:extLst>
              </p:cNvPr>
              <p:cNvSpPr>
                <a:spLocks noGrp="1" noRot="1" noChangeAspect="1" noMove="1" noResize="1" noEditPoints="1" noAdjustHandles="1" noChangeArrowheads="1" noChangeShapeType="1" noTextEdit="1"/>
              </p:cNvSpPr>
              <p:nvPr>
                <p:ph sz="quarter" idx="10"/>
              </p:nvPr>
            </p:nvSpPr>
            <p:spPr>
              <a:xfrm>
                <a:off x="539496" y="1435608"/>
                <a:ext cx="5248055" cy="2555821"/>
              </a:xfrm>
              <a:blipFill>
                <a:blip r:embed="rId7"/>
                <a:stretch>
                  <a:fillRect l="-966" r="-966"/>
                </a:stretch>
              </a:blipFill>
            </p:spPr>
            <p:txBody>
              <a:bodyPr/>
              <a:lstStyle/>
              <a:p>
                <a:r>
                  <a:rPr lang="en-US">
                    <a:noFill/>
                  </a:rPr>
                  <a:t> </a:t>
                </a:r>
              </a:p>
            </p:txBody>
          </p:sp>
        </mc:Fallback>
      </mc:AlternateContent>
    </p:spTree>
    <p:extLst>
      <p:ext uri="{BB962C8B-B14F-4D97-AF65-F5344CB8AC3E}">
        <p14:creationId xmlns:p14="http://schemas.microsoft.com/office/powerpoint/2010/main" val="534732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Expressing the 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13730" y="4685383"/>
            <a:ext cx="3777321" cy="352549"/>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508" y="1405133"/>
            <a:ext cx="5248055" cy="476343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74CE1-B86C-74DE-7E14-7FFB3124E7B1}"/>
                  </a:ext>
                </a:extLst>
              </p:cNvPr>
              <p:cNvSpPr>
                <a:spLocks noGrp="1"/>
              </p:cNvSpPr>
              <p:nvPr>
                <p:ph sz="quarter" idx="10"/>
              </p:nvPr>
            </p:nvSpPr>
            <p:spPr>
              <a:xfrm>
                <a:off x="539496" y="1435608"/>
                <a:ext cx="5248055" cy="2555821"/>
              </a:xfrm>
            </p:spPr>
            <p:txBody>
              <a:bodyPr>
                <a:normAutofit/>
              </a:bodyPr>
              <a:lstStyle/>
              <a:p>
                <a:r>
                  <a:rPr lang="en-US" b="1" dirty="0"/>
                  <a:t>The output layer will only have three weights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𝒙</m:t>
                        </m:r>
                      </m:sub>
                    </m:sSub>
                  </m:oMath>
                </a14:m>
                <a:r>
                  <a:rPr lang="en-US" b="1" dirty="0"/>
                  <a:t>, as there are only three feeding nodes from the hidden layer. </a:t>
                </a:r>
              </a:p>
              <a:p>
                <a:r>
                  <a:rPr lang="en-US" b="1" dirty="0"/>
                  <a:t>There is only one node in the output layer, so there will only be one row. </a:t>
                </a:r>
              </a:p>
            </p:txBody>
          </p:sp>
        </mc:Choice>
        <mc:Fallback xmlns="">
          <p:sp>
            <p:nvSpPr>
              <p:cNvPr id="3" name="Content Placeholder 2">
                <a:extLst>
                  <a:ext uri="{FF2B5EF4-FFF2-40B4-BE49-F238E27FC236}">
                    <a16:creationId xmlns:a16="http://schemas.microsoft.com/office/drawing/2014/main" id="{C1C74CE1-B86C-74DE-7E14-7FFB3124E7B1}"/>
                  </a:ext>
                </a:extLst>
              </p:cNvPr>
              <p:cNvSpPr>
                <a:spLocks noGrp="1" noRot="1" noChangeAspect="1" noMove="1" noResize="1" noEditPoints="1" noAdjustHandles="1" noChangeArrowheads="1" noChangeShapeType="1" noTextEdit="1"/>
              </p:cNvSpPr>
              <p:nvPr>
                <p:ph sz="quarter" idx="10"/>
              </p:nvPr>
            </p:nvSpPr>
            <p:spPr>
              <a:xfrm>
                <a:off x="539496" y="1435608"/>
                <a:ext cx="5248055" cy="2555821"/>
              </a:xfrm>
              <a:blipFill>
                <a:blip r:embed="rId7"/>
                <a:stretch>
                  <a:fillRect l="-966" r="-966"/>
                </a:stretch>
              </a:blipFill>
            </p:spPr>
            <p:txBody>
              <a:bodyPr/>
              <a:lstStyle/>
              <a:p>
                <a:r>
                  <a:rPr lang="en-US">
                    <a:noFill/>
                  </a:rPr>
                  <a:t> </a:t>
                </a:r>
              </a:p>
            </p:txBody>
          </p:sp>
        </mc:Fallback>
      </mc:AlternateContent>
    </p:spTree>
    <p:extLst>
      <p:ext uri="{BB962C8B-B14F-4D97-AF65-F5344CB8AC3E}">
        <p14:creationId xmlns:p14="http://schemas.microsoft.com/office/powerpoint/2010/main" val="3616591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Expressing the 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21018" y="4685383"/>
            <a:ext cx="1762745" cy="352549"/>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508" y="1405133"/>
            <a:ext cx="5248055" cy="476343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74CE1-B86C-74DE-7E14-7FFB3124E7B1}"/>
                  </a:ext>
                </a:extLst>
              </p:cNvPr>
              <p:cNvSpPr>
                <a:spLocks noGrp="1"/>
              </p:cNvSpPr>
              <p:nvPr>
                <p:ph sz="quarter" idx="10"/>
              </p:nvPr>
            </p:nvSpPr>
            <p:spPr>
              <a:xfrm>
                <a:off x="539496" y="1435608"/>
                <a:ext cx="5248055" cy="2555821"/>
              </a:xfrm>
            </p:spPr>
            <p:txBody>
              <a:bodyPr>
                <a:normAutofit/>
              </a:bodyPr>
              <a:lstStyle/>
              <a:p>
                <a:r>
                  <a:rPr lang="en-US" b="1" dirty="0"/>
                  <a:t>There is only one output node, so there is only one bias value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𝟒</m:t>
                        </m:r>
                      </m:sub>
                    </m:sSub>
                    <m:r>
                      <a:rPr lang="en-US" b="1" i="1" smtClean="0">
                        <a:latin typeface="Cambria Math" panose="02040503050406030204" pitchFamily="18" charset="0"/>
                      </a:rPr>
                      <m:t>.</m:t>
                    </m:r>
                  </m:oMath>
                </a14:m>
                <a:endParaRPr lang="en-US" b="1" dirty="0"/>
              </a:p>
              <a:p>
                <a:r>
                  <a:rPr lang="en-US" b="1" dirty="0"/>
                  <a:t>The next slide captures all the matrix/vector components that make our </a:t>
                </a:r>
                <a:r>
                  <a:rPr lang="en-US" b="1"/>
                  <a:t>neural network.</a:t>
                </a:r>
                <a:endParaRPr lang="en-US" b="1" dirty="0"/>
              </a:p>
            </p:txBody>
          </p:sp>
        </mc:Choice>
        <mc:Fallback xmlns="">
          <p:sp>
            <p:nvSpPr>
              <p:cNvPr id="3" name="Content Placeholder 2">
                <a:extLst>
                  <a:ext uri="{FF2B5EF4-FFF2-40B4-BE49-F238E27FC236}">
                    <a16:creationId xmlns:a16="http://schemas.microsoft.com/office/drawing/2014/main" id="{C1C74CE1-B86C-74DE-7E14-7FFB3124E7B1}"/>
                  </a:ext>
                </a:extLst>
              </p:cNvPr>
              <p:cNvSpPr>
                <a:spLocks noGrp="1" noRot="1" noChangeAspect="1" noMove="1" noResize="1" noEditPoints="1" noAdjustHandles="1" noChangeArrowheads="1" noChangeShapeType="1" noTextEdit="1"/>
              </p:cNvSpPr>
              <p:nvPr>
                <p:ph sz="quarter" idx="10"/>
              </p:nvPr>
            </p:nvSpPr>
            <p:spPr>
              <a:xfrm>
                <a:off x="539496" y="1435608"/>
                <a:ext cx="5248055" cy="2555821"/>
              </a:xfrm>
              <a:blipFill>
                <a:blip r:embed="rId7"/>
                <a:stretch>
                  <a:fillRect l="-966" r="-725"/>
                </a:stretch>
              </a:blipFill>
            </p:spPr>
            <p:txBody>
              <a:bodyPr/>
              <a:lstStyle/>
              <a:p>
                <a:r>
                  <a:rPr lang="en-US">
                    <a:noFill/>
                  </a:rPr>
                  <a:t> </a:t>
                </a:r>
              </a:p>
            </p:txBody>
          </p:sp>
        </mc:Fallback>
      </mc:AlternateContent>
    </p:spTree>
    <p:extLst>
      <p:ext uri="{BB962C8B-B14F-4D97-AF65-F5344CB8AC3E}">
        <p14:creationId xmlns:p14="http://schemas.microsoft.com/office/powerpoint/2010/main" val="3398259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2918-699E-B293-9629-04AD080C26A3}"/>
              </a:ext>
            </a:extLst>
          </p:cNvPr>
          <p:cNvSpPr>
            <a:spLocks noGrp="1"/>
          </p:cNvSpPr>
          <p:nvPr>
            <p:ph type="title"/>
          </p:nvPr>
        </p:nvSpPr>
        <p:spPr/>
        <p:txBody>
          <a:bodyPr/>
          <a:lstStyle/>
          <a:p>
            <a:r>
              <a:rPr lang="en-US" dirty="0"/>
              <a:t>Why Learn About Neural Networks?</a:t>
            </a:r>
          </a:p>
        </p:txBody>
      </p:sp>
      <p:sp>
        <p:nvSpPr>
          <p:cNvPr id="3" name="Content Placeholder 2">
            <a:extLst>
              <a:ext uri="{FF2B5EF4-FFF2-40B4-BE49-F238E27FC236}">
                <a16:creationId xmlns:a16="http://schemas.microsoft.com/office/drawing/2014/main" id="{8904188F-0857-F8BC-76AE-7967E163DE42}"/>
              </a:ext>
            </a:extLst>
          </p:cNvPr>
          <p:cNvSpPr>
            <a:spLocks noGrp="1"/>
          </p:cNvSpPr>
          <p:nvPr>
            <p:ph sz="quarter" idx="10"/>
          </p:nvPr>
        </p:nvSpPr>
        <p:spPr>
          <a:xfrm>
            <a:off x="539495" y="1435608"/>
            <a:ext cx="7110556" cy="5171254"/>
          </a:xfrm>
        </p:spPr>
        <p:txBody>
          <a:bodyPr>
            <a:normAutofit/>
          </a:bodyPr>
          <a:lstStyle/>
          <a:p>
            <a:r>
              <a:rPr lang="en-US" b="1" dirty="0"/>
              <a:t>Neural networks offer exciting solutions to problems previously difficult for computers to solve.</a:t>
            </a:r>
          </a:p>
          <a:p>
            <a:r>
              <a:rPr lang="en-US" b="1" dirty="0"/>
              <a:t>Some applications that have been used with a degree of success. </a:t>
            </a:r>
          </a:p>
          <a:p>
            <a:pPr marL="285750" indent="-285750">
              <a:buFont typeface="Arial" panose="020B0604020202020204" pitchFamily="34" charset="0"/>
              <a:buChar char="•"/>
            </a:pPr>
            <a:r>
              <a:rPr lang="en-US" dirty="0"/>
              <a:t>Virtual assistants like Siri and Alexa</a:t>
            </a:r>
          </a:p>
          <a:p>
            <a:pPr marL="285750" indent="-285750">
              <a:buFont typeface="Arial" panose="020B0604020202020204" pitchFamily="34" charset="0"/>
              <a:buChar char="•"/>
            </a:pPr>
            <a:r>
              <a:rPr lang="en-US" dirty="0"/>
              <a:t>Recognizing road objects in advanced driving systems (ADS)</a:t>
            </a:r>
          </a:p>
          <a:p>
            <a:pPr marL="285750" indent="-285750">
              <a:buFont typeface="Arial" panose="020B0604020202020204" pitchFamily="34" charset="0"/>
              <a:buChar char="•"/>
            </a:pPr>
            <a:r>
              <a:rPr lang="en-US" dirty="0"/>
              <a:t>Pushing advertisements on social media</a:t>
            </a:r>
          </a:p>
          <a:p>
            <a:pPr marL="285750" indent="-285750">
              <a:buFont typeface="Arial" panose="020B0604020202020204" pitchFamily="34" charset="0"/>
              <a:buChar char="•"/>
            </a:pPr>
            <a:r>
              <a:rPr lang="en-US" dirty="0"/>
              <a:t>Photo and video tools on the iPhone and Android</a:t>
            </a:r>
          </a:p>
        </p:txBody>
      </p:sp>
      <p:pic>
        <p:nvPicPr>
          <p:cNvPr id="24" name="Picture 4" descr="Each grid cell make a fixed number of boundary box guesses for the object.">
            <a:extLst>
              <a:ext uri="{FF2B5EF4-FFF2-40B4-BE49-F238E27FC236}">
                <a16:creationId xmlns:a16="http://schemas.microsoft.com/office/drawing/2014/main" id="{46771FB6-1C9A-B559-B68D-79D49DF83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6075" y="1435608"/>
            <a:ext cx="3434530" cy="344482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3AB1126-CD06-BCEC-81D3-98905C81E458}"/>
              </a:ext>
            </a:extLst>
          </p:cNvPr>
          <p:cNvSpPr txBox="1"/>
          <p:nvPr/>
        </p:nvSpPr>
        <p:spPr>
          <a:xfrm>
            <a:off x="8093932" y="4945338"/>
            <a:ext cx="3558573" cy="738664"/>
          </a:xfrm>
          <a:prstGeom prst="rect">
            <a:avLst/>
          </a:prstGeom>
          <a:noFill/>
        </p:spPr>
        <p:txBody>
          <a:bodyPr wrap="square">
            <a:spAutoFit/>
          </a:bodyPr>
          <a:lstStyle/>
          <a:p>
            <a:r>
              <a:rPr lang="en-US" sz="1400" i="1"/>
              <a:t>YOLO (you only look once) detects and classifies simultaneously by using fixed dimensions of grid cells. </a:t>
            </a:r>
          </a:p>
        </p:txBody>
      </p:sp>
      <p:sp>
        <p:nvSpPr>
          <p:cNvPr id="30" name="TextBox 29">
            <a:extLst>
              <a:ext uri="{FF2B5EF4-FFF2-40B4-BE49-F238E27FC236}">
                <a16:creationId xmlns:a16="http://schemas.microsoft.com/office/drawing/2014/main" id="{CCF45147-4820-CF73-58E5-D428F5DAC489}"/>
              </a:ext>
            </a:extLst>
          </p:cNvPr>
          <p:cNvSpPr txBox="1"/>
          <p:nvPr/>
        </p:nvSpPr>
        <p:spPr>
          <a:xfrm>
            <a:off x="250634" y="6581001"/>
            <a:ext cx="11941366" cy="276999"/>
          </a:xfrm>
          <a:prstGeom prst="rect">
            <a:avLst/>
          </a:prstGeom>
          <a:noFill/>
        </p:spPr>
        <p:txBody>
          <a:bodyPr wrap="square">
            <a:spAutoFit/>
          </a:bodyPr>
          <a:lstStyle/>
          <a:p>
            <a:r>
              <a:rPr lang="en-US" sz="1200" i="1" dirty="0">
                <a:solidFill>
                  <a:schemeClr val="bg1">
                    <a:lumMod val="65000"/>
                  </a:schemeClr>
                </a:solidFill>
                <a:effectLst/>
                <a:latin typeface="Calibri" panose="020F0502020204030204" pitchFamily="34" charset="0"/>
                <a:ea typeface="Calibri" panose="020F0502020204030204" pitchFamily="34" charset="0"/>
              </a:rPr>
              <a:t>[1] </a:t>
            </a:r>
            <a:r>
              <a:rPr lang="en-US" sz="1200" i="1" dirty="0">
                <a:solidFill>
                  <a:schemeClr val="bg1">
                    <a:lumMod val="65000"/>
                  </a:schemeClr>
                </a:solidFill>
                <a:effectLst/>
                <a:latin typeface="Calibri" panose="020F0502020204030204" pitchFamily="34" charset="0"/>
                <a:ea typeface="Calibri" panose="020F0502020204030204" pitchFamily="34" charset="0"/>
                <a:hlinkClick r:id="rId4"/>
              </a:rPr>
              <a:t>https://zhanghanduo.github.io/post/yolo1/</a:t>
            </a:r>
            <a:r>
              <a:rPr lang="en-US" sz="1200" i="1" dirty="0">
                <a:solidFill>
                  <a:schemeClr val="bg1">
                    <a:lumMod val="65000"/>
                  </a:schemeClr>
                </a:solidFill>
                <a:effectLst/>
                <a:latin typeface="Calibri" panose="020F0502020204030204" pitchFamily="34" charset="0"/>
                <a:ea typeface="Calibri" panose="020F0502020204030204" pitchFamily="34" charset="0"/>
              </a:rPr>
              <a:t>  </a:t>
            </a:r>
            <a:r>
              <a:rPr lang="en-US" sz="1200" dirty="0"/>
              <a:t> </a:t>
            </a:r>
            <a:endParaRPr lang="en-US" sz="1200" i="1" dirty="0">
              <a:solidFill>
                <a:schemeClr val="bg1">
                  <a:lumMod val="65000"/>
                </a:schemeClr>
              </a:solidFill>
            </a:endParaRPr>
          </a:p>
        </p:txBody>
      </p:sp>
    </p:spTree>
    <p:extLst>
      <p:ext uri="{BB962C8B-B14F-4D97-AF65-F5344CB8AC3E}">
        <p14:creationId xmlns:p14="http://schemas.microsoft.com/office/powerpoint/2010/main" val="917303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13730" y="4269137"/>
            <a:ext cx="3777321" cy="1185042"/>
          </a:xfrm>
          <a:prstGeom prst="rect">
            <a:avLst/>
          </a:prstGeom>
        </p:spPr>
      </p:pic>
      <p:pic>
        <p:nvPicPr>
          <p:cNvPr id="9" name="Graphic 8">
            <a:extLst>
              <a:ext uri="{FF2B5EF4-FFF2-40B4-BE49-F238E27FC236}">
                <a16:creationId xmlns:a16="http://schemas.microsoft.com/office/drawing/2014/main" id="{67B60614-9306-8EF7-E80C-1A7FE4365E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7551" y="5953767"/>
            <a:ext cx="3793500" cy="354060"/>
          </a:xfrm>
          <a:prstGeom prst="rect">
            <a:avLst/>
          </a:prstGeom>
        </p:spPr>
      </p:pic>
      <p:pic>
        <p:nvPicPr>
          <p:cNvPr id="11" name="Graphic 10">
            <a:extLst>
              <a:ext uri="{FF2B5EF4-FFF2-40B4-BE49-F238E27FC236}">
                <a16:creationId xmlns:a16="http://schemas.microsoft.com/office/drawing/2014/main" id="{F69246A9-385E-6CB0-A781-52938C208E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066202" y="5538276"/>
            <a:ext cx="2172577" cy="1185042"/>
          </a:xfrm>
          <a:prstGeom prst="rect">
            <a:avLst/>
          </a:prstGeom>
        </p:spPr>
      </p:pic>
      <p:pic>
        <p:nvPicPr>
          <p:cNvPr id="13" name="Graphic 12">
            <a:extLst>
              <a:ext uri="{FF2B5EF4-FFF2-40B4-BE49-F238E27FC236}">
                <a16:creationId xmlns:a16="http://schemas.microsoft.com/office/drawing/2014/main" id="{B8DAC0CA-3192-9DBF-F2CC-12F93215C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418478" y="5953767"/>
            <a:ext cx="1770300" cy="354060"/>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07564" y="1405133"/>
            <a:ext cx="4268999" cy="387479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B84105-9ADB-31C1-D9B2-8DB761AF87BE}"/>
                  </a:ext>
                </a:extLst>
              </p:cNvPr>
              <p:cNvSpPr>
                <a:spLocks noGrp="1"/>
              </p:cNvSpPr>
              <p:nvPr>
                <p:ph sz="quarter" idx="10"/>
              </p:nvPr>
            </p:nvSpPr>
            <p:spPr>
              <a:xfrm>
                <a:off x="539496" y="1435608"/>
                <a:ext cx="5948390" cy="2555821"/>
              </a:xfrm>
            </p:spPr>
            <p:txBody>
              <a:bodyPr>
                <a:normAutofit/>
              </a:bodyPr>
              <a:lstStyle/>
              <a:p>
                <a:r>
                  <a:rPr lang="en-US" b="1" dirty="0"/>
                  <a:t>We randomly initialize all these matrices using NumPy. </a:t>
                </a:r>
              </a:p>
              <a:p>
                <a:r>
                  <a:rPr lang="en-US" b="1" dirty="0"/>
                  <a:t>Each weight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𝒙</m:t>
                        </m:r>
                      </m:sub>
                    </m:sSub>
                  </m:oMath>
                </a14:m>
                <a:r>
                  <a:rPr lang="en-US" b="1" dirty="0"/>
                  <a:t> will be between -1 and 1, and each bias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𝒙</m:t>
                        </m:r>
                      </m:sub>
                    </m:sSub>
                  </m:oMath>
                </a14:m>
                <a:r>
                  <a:rPr lang="en-US" b="1" dirty="0"/>
                  <a:t> will be between 0 and 1.  </a:t>
                </a:r>
              </a:p>
            </p:txBody>
          </p:sp>
        </mc:Choice>
        <mc:Fallback xmlns="">
          <p:sp>
            <p:nvSpPr>
              <p:cNvPr id="3" name="Content Placeholder 2">
                <a:extLst>
                  <a:ext uri="{FF2B5EF4-FFF2-40B4-BE49-F238E27FC236}">
                    <a16:creationId xmlns:a16="http://schemas.microsoft.com/office/drawing/2014/main" id="{67B84105-9ADB-31C1-D9B2-8DB761AF87BE}"/>
                  </a:ext>
                </a:extLst>
              </p:cNvPr>
              <p:cNvSpPr>
                <a:spLocks noGrp="1" noRot="1" noChangeAspect="1" noMove="1" noResize="1" noEditPoints="1" noAdjustHandles="1" noChangeArrowheads="1" noChangeShapeType="1" noTextEdit="1"/>
              </p:cNvSpPr>
              <p:nvPr>
                <p:ph sz="quarter" idx="10"/>
              </p:nvPr>
            </p:nvSpPr>
            <p:spPr>
              <a:xfrm>
                <a:off x="539496" y="1435608"/>
                <a:ext cx="5948390" cy="2555821"/>
              </a:xfrm>
              <a:blipFill>
                <a:blip r:embed="rId13"/>
                <a:stretch>
                  <a:fillRect l="-853"/>
                </a:stretch>
              </a:blipFill>
            </p:spPr>
            <p:txBody>
              <a:bodyPr/>
              <a:lstStyle/>
              <a:p>
                <a:r>
                  <a:rPr lang="en-US">
                    <a:noFill/>
                  </a:rPr>
                  <a:t> </a:t>
                </a:r>
              </a:p>
            </p:txBody>
          </p:sp>
        </mc:Fallback>
      </mc:AlternateContent>
    </p:spTree>
    <p:extLst>
      <p:ext uri="{BB962C8B-B14F-4D97-AF65-F5344CB8AC3E}">
        <p14:creationId xmlns:p14="http://schemas.microsoft.com/office/powerpoint/2010/main" val="2666199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209" y="4269137"/>
            <a:ext cx="4962364" cy="1185042"/>
          </a:xfrm>
          <a:prstGeom prst="rect">
            <a:avLst/>
          </a:prstGeom>
        </p:spPr>
      </p:pic>
      <p:pic>
        <p:nvPicPr>
          <p:cNvPr id="9" name="Graphic 8">
            <a:extLst>
              <a:ext uri="{FF2B5EF4-FFF2-40B4-BE49-F238E27FC236}">
                <a16:creationId xmlns:a16="http://schemas.microsoft.com/office/drawing/2014/main" id="{67B60614-9306-8EF7-E80C-1A7FE4365E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209" y="5958185"/>
            <a:ext cx="4628067" cy="354060"/>
          </a:xfrm>
          <a:prstGeom prst="rect">
            <a:avLst/>
          </a:prstGeom>
        </p:spPr>
      </p:pic>
      <p:pic>
        <p:nvPicPr>
          <p:cNvPr id="11" name="Graphic 10">
            <a:extLst>
              <a:ext uri="{FF2B5EF4-FFF2-40B4-BE49-F238E27FC236}">
                <a16:creationId xmlns:a16="http://schemas.microsoft.com/office/drawing/2014/main" id="{F69246A9-385E-6CB0-A781-52938C208E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9318" y="5538276"/>
            <a:ext cx="2666345" cy="1185042"/>
          </a:xfrm>
          <a:prstGeom prst="rect">
            <a:avLst/>
          </a:prstGeom>
        </p:spPr>
      </p:pic>
      <p:pic>
        <p:nvPicPr>
          <p:cNvPr id="13" name="Graphic 12">
            <a:extLst>
              <a:ext uri="{FF2B5EF4-FFF2-40B4-BE49-F238E27FC236}">
                <a16:creationId xmlns:a16="http://schemas.microsoft.com/office/drawing/2014/main" id="{B8DAC0CA-3192-9DBF-F2CC-12F93215C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41448" y="5953767"/>
            <a:ext cx="2124360" cy="354060"/>
          </a:xfrm>
          <a:prstGeom prst="rect">
            <a:avLst/>
          </a:prstGeom>
        </p:spPr>
      </p:pic>
      <p:pic>
        <p:nvPicPr>
          <p:cNvPr id="14" name="Graphic 13">
            <a:extLst>
              <a:ext uri="{FF2B5EF4-FFF2-40B4-BE49-F238E27FC236}">
                <a16:creationId xmlns:a16="http://schemas.microsoft.com/office/drawing/2014/main" id="{05DD7CDE-2899-493F-1E91-1BB1185D7F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208" y="1448586"/>
            <a:ext cx="5574792" cy="2460101"/>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7564" y="1405133"/>
            <a:ext cx="4268999" cy="3874790"/>
          </a:xfrm>
          <a:prstGeom prst="rect">
            <a:avLst/>
          </a:prstGeom>
        </p:spPr>
      </p:pic>
    </p:spTree>
    <p:extLst>
      <p:ext uri="{BB962C8B-B14F-4D97-AF65-F5344CB8AC3E}">
        <p14:creationId xmlns:p14="http://schemas.microsoft.com/office/powerpoint/2010/main" val="2124894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209" y="4269137"/>
            <a:ext cx="4962364" cy="1185042"/>
          </a:xfrm>
          <a:prstGeom prst="rect">
            <a:avLst/>
          </a:prstGeom>
        </p:spPr>
      </p:pic>
      <p:pic>
        <p:nvPicPr>
          <p:cNvPr id="9" name="Graphic 8">
            <a:extLst>
              <a:ext uri="{FF2B5EF4-FFF2-40B4-BE49-F238E27FC236}">
                <a16:creationId xmlns:a16="http://schemas.microsoft.com/office/drawing/2014/main" id="{67B60614-9306-8EF7-E80C-1A7FE4365E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209" y="5958185"/>
            <a:ext cx="4628067" cy="354060"/>
          </a:xfrm>
          <a:prstGeom prst="rect">
            <a:avLst/>
          </a:prstGeom>
        </p:spPr>
      </p:pic>
      <p:pic>
        <p:nvPicPr>
          <p:cNvPr id="11" name="Graphic 10">
            <a:extLst>
              <a:ext uri="{FF2B5EF4-FFF2-40B4-BE49-F238E27FC236}">
                <a16:creationId xmlns:a16="http://schemas.microsoft.com/office/drawing/2014/main" id="{F69246A9-385E-6CB0-A781-52938C208E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9318" y="5538276"/>
            <a:ext cx="2666345" cy="1185042"/>
          </a:xfrm>
          <a:prstGeom prst="rect">
            <a:avLst/>
          </a:prstGeom>
        </p:spPr>
      </p:pic>
      <p:pic>
        <p:nvPicPr>
          <p:cNvPr id="13" name="Graphic 12">
            <a:extLst>
              <a:ext uri="{FF2B5EF4-FFF2-40B4-BE49-F238E27FC236}">
                <a16:creationId xmlns:a16="http://schemas.microsoft.com/office/drawing/2014/main" id="{B8DAC0CA-3192-9DBF-F2CC-12F93215C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41448" y="5953767"/>
            <a:ext cx="2124360" cy="354060"/>
          </a:xfrm>
          <a:prstGeom prst="rect">
            <a:avLst/>
          </a:prstGeom>
        </p:spPr>
      </p:pic>
      <p:pic>
        <p:nvPicPr>
          <p:cNvPr id="14" name="Graphic 13">
            <a:extLst>
              <a:ext uri="{FF2B5EF4-FFF2-40B4-BE49-F238E27FC236}">
                <a16:creationId xmlns:a16="http://schemas.microsoft.com/office/drawing/2014/main" id="{05DD7CDE-2899-493F-1E91-1BB1185D7F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208" y="1448586"/>
            <a:ext cx="5574792" cy="2460101"/>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7564" y="1405133"/>
            <a:ext cx="4268999" cy="3874790"/>
          </a:xfrm>
          <a:prstGeom prst="rect">
            <a:avLst/>
          </a:prstGeom>
        </p:spPr>
      </p:pic>
      <p:sp>
        <p:nvSpPr>
          <p:cNvPr id="4" name="Rectangle 3">
            <a:extLst>
              <a:ext uri="{FF2B5EF4-FFF2-40B4-BE49-F238E27FC236}">
                <a16:creationId xmlns:a16="http://schemas.microsoft.com/office/drawing/2014/main" id="{4540C25B-F297-3097-CA3B-EC11FA4A9581}"/>
              </a:ext>
            </a:extLst>
          </p:cNvPr>
          <p:cNvSpPr/>
          <p:nvPr/>
        </p:nvSpPr>
        <p:spPr>
          <a:xfrm>
            <a:off x="3585030" y="2409371"/>
            <a:ext cx="232227" cy="1219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EB8B07-D57C-EA1E-FE20-AF43FE196ACB}"/>
              </a:ext>
            </a:extLst>
          </p:cNvPr>
          <p:cNvSpPr txBox="1"/>
          <p:nvPr/>
        </p:nvSpPr>
        <p:spPr>
          <a:xfrm>
            <a:off x="3360057" y="3660828"/>
            <a:ext cx="914400" cy="460392"/>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Rows</a:t>
            </a:r>
          </a:p>
        </p:txBody>
      </p:sp>
    </p:spTree>
    <p:extLst>
      <p:ext uri="{BB962C8B-B14F-4D97-AF65-F5344CB8AC3E}">
        <p14:creationId xmlns:p14="http://schemas.microsoft.com/office/powerpoint/2010/main" val="572832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209" y="4269137"/>
            <a:ext cx="4962364" cy="1185042"/>
          </a:xfrm>
          <a:prstGeom prst="rect">
            <a:avLst/>
          </a:prstGeom>
        </p:spPr>
      </p:pic>
      <p:pic>
        <p:nvPicPr>
          <p:cNvPr id="9" name="Graphic 8">
            <a:extLst>
              <a:ext uri="{FF2B5EF4-FFF2-40B4-BE49-F238E27FC236}">
                <a16:creationId xmlns:a16="http://schemas.microsoft.com/office/drawing/2014/main" id="{67B60614-9306-8EF7-E80C-1A7FE4365E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209" y="5958185"/>
            <a:ext cx="4628067" cy="354060"/>
          </a:xfrm>
          <a:prstGeom prst="rect">
            <a:avLst/>
          </a:prstGeom>
        </p:spPr>
      </p:pic>
      <p:pic>
        <p:nvPicPr>
          <p:cNvPr id="11" name="Graphic 10">
            <a:extLst>
              <a:ext uri="{FF2B5EF4-FFF2-40B4-BE49-F238E27FC236}">
                <a16:creationId xmlns:a16="http://schemas.microsoft.com/office/drawing/2014/main" id="{F69246A9-385E-6CB0-A781-52938C208E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9318" y="5538276"/>
            <a:ext cx="2666345" cy="1185042"/>
          </a:xfrm>
          <a:prstGeom prst="rect">
            <a:avLst/>
          </a:prstGeom>
        </p:spPr>
      </p:pic>
      <p:pic>
        <p:nvPicPr>
          <p:cNvPr id="13" name="Graphic 12">
            <a:extLst>
              <a:ext uri="{FF2B5EF4-FFF2-40B4-BE49-F238E27FC236}">
                <a16:creationId xmlns:a16="http://schemas.microsoft.com/office/drawing/2014/main" id="{B8DAC0CA-3192-9DBF-F2CC-12F93215C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41448" y="5953767"/>
            <a:ext cx="2124360" cy="354060"/>
          </a:xfrm>
          <a:prstGeom prst="rect">
            <a:avLst/>
          </a:prstGeom>
        </p:spPr>
      </p:pic>
      <p:pic>
        <p:nvPicPr>
          <p:cNvPr id="14" name="Graphic 13">
            <a:extLst>
              <a:ext uri="{FF2B5EF4-FFF2-40B4-BE49-F238E27FC236}">
                <a16:creationId xmlns:a16="http://schemas.microsoft.com/office/drawing/2014/main" id="{05DD7CDE-2899-493F-1E91-1BB1185D7F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208" y="1448586"/>
            <a:ext cx="5574792" cy="2460101"/>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7564" y="1405133"/>
            <a:ext cx="4268999" cy="3874790"/>
          </a:xfrm>
          <a:prstGeom prst="rect">
            <a:avLst/>
          </a:prstGeom>
        </p:spPr>
      </p:pic>
      <p:sp>
        <p:nvSpPr>
          <p:cNvPr id="4" name="Rectangle 3">
            <a:extLst>
              <a:ext uri="{FF2B5EF4-FFF2-40B4-BE49-F238E27FC236}">
                <a16:creationId xmlns:a16="http://schemas.microsoft.com/office/drawing/2014/main" id="{4540C25B-F297-3097-CA3B-EC11FA4A9581}"/>
              </a:ext>
            </a:extLst>
          </p:cNvPr>
          <p:cNvSpPr/>
          <p:nvPr/>
        </p:nvSpPr>
        <p:spPr>
          <a:xfrm>
            <a:off x="3933373" y="2427034"/>
            <a:ext cx="232227" cy="1219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EB8B07-D57C-EA1E-FE20-AF43FE196ACB}"/>
              </a:ext>
            </a:extLst>
          </p:cNvPr>
          <p:cNvSpPr txBox="1"/>
          <p:nvPr/>
        </p:nvSpPr>
        <p:spPr>
          <a:xfrm>
            <a:off x="3523343" y="3689848"/>
            <a:ext cx="1052286" cy="460392"/>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Columns</a:t>
            </a:r>
          </a:p>
        </p:txBody>
      </p:sp>
    </p:spTree>
    <p:extLst>
      <p:ext uri="{BB962C8B-B14F-4D97-AF65-F5344CB8AC3E}">
        <p14:creationId xmlns:p14="http://schemas.microsoft.com/office/powerpoint/2010/main" val="2485885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2528-6D91-76F0-1ADA-68B175FD00EF}"/>
              </a:ext>
            </a:extLst>
          </p:cNvPr>
          <p:cNvSpPr>
            <a:spLocks noGrp="1"/>
          </p:cNvSpPr>
          <p:nvPr>
            <p:ph type="title"/>
          </p:nvPr>
        </p:nvSpPr>
        <p:spPr/>
        <p:txBody>
          <a:bodyPr/>
          <a:lstStyle/>
          <a:p>
            <a:r>
              <a:rPr lang="en-US" dirty="0"/>
              <a:t>The Input Data </a:t>
            </a:r>
          </a:p>
        </p:txBody>
      </p:sp>
      <p:pic>
        <p:nvPicPr>
          <p:cNvPr id="5" name="Content Placeholder 4">
            <a:extLst>
              <a:ext uri="{FF2B5EF4-FFF2-40B4-BE49-F238E27FC236}">
                <a16:creationId xmlns:a16="http://schemas.microsoft.com/office/drawing/2014/main" id="{76869280-BD53-B3CC-963C-EEB37DC74FF0}"/>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9496" y="4167413"/>
            <a:ext cx="2411963" cy="2035629"/>
          </a:xfrm>
        </p:spPr>
      </p:pic>
      <p:pic>
        <p:nvPicPr>
          <p:cNvPr id="7" name="Graphic 6">
            <a:extLst>
              <a:ext uri="{FF2B5EF4-FFF2-40B4-BE49-F238E27FC236}">
                <a16:creationId xmlns:a16="http://schemas.microsoft.com/office/drawing/2014/main" id="{224D95B0-6E6B-FC86-9767-40C63BFE36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3691" y="4167412"/>
            <a:ext cx="1163217" cy="203563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CF8FA4C-5377-2FC4-D7C8-1E9FEDE1EBAD}"/>
                  </a:ext>
                </a:extLst>
              </p:cNvPr>
              <p:cNvSpPr txBox="1">
                <a:spLocks/>
              </p:cNvSpPr>
              <p:nvPr/>
            </p:nvSpPr>
            <p:spPr>
              <a:xfrm>
                <a:off x="539496" y="1435608"/>
                <a:ext cx="6151590" cy="255582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The input data will separate into </a:t>
                </a:r>
                <a14:m>
                  <m:oMath xmlns:m="http://schemas.openxmlformats.org/officeDocument/2006/math">
                    <m:r>
                      <a:rPr lang="en-US" b="1" i="1" smtClean="0">
                        <a:latin typeface="Cambria Math" panose="02040503050406030204" pitchFamily="18" charset="0"/>
                      </a:rPr>
                      <m:t>𝑿</m:t>
                    </m:r>
                  </m:oMath>
                </a14:m>
                <a:r>
                  <a:rPr lang="en-US" b="1" dirty="0"/>
                  <a:t> and </a:t>
                </a:r>
                <a14:m>
                  <m:oMath xmlns:m="http://schemas.openxmlformats.org/officeDocument/2006/math">
                    <m:r>
                      <a:rPr lang="en-US" b="1" i="1" smtClean="0">
                        <a:latin typeface="Cambria Math" panose="02040503050406030204" pitchFamily="18" charset="0"/>
                      </a:rPr>
                      <m:t>𝒀</m:t>
                    </m:r>
                  </m:oMath>
                </a14:m>
                <a:r>
                  <a:rPr lang="en-US" b="1" dirty="0"/>
                  <a:t> matrices/vectors, where the input </a:t>
                </a:r>
                <a14:m>
                  <m:oMath xmlns:m="http://schemas.openxmlformats.org/officeDocument/2006/math">
                    <m:r>
                      <a:rPr lang="en-US" b="1" i="1">
                        <a:latin typeface="Cambria Math" panose="02040503050406030204" pitchFamily="18" charset="0"/>
                      </a:rPr>
                      <m:t>𝑿</m:t>
                    </m:r>
                  </m:oMath>
                </a14:m>
                <a:r>
                  <a:rPr lang="en-US" b="1" dirty="0"/>
                  <a:t> will contain the three R,G,B values for all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𝟑𝟒𝟓</m:t>
                    </m:r>
                  </m:oMath>
                </a14:m>
                <a:r>
                  <a:rPr lang="en-US" b="1" dirty="0"/>
                  <a:t> records. </a:t>
                </a:r>
              </a:p>
              <a:p>
                <a:r>
                  <a:rPr lang="en-US" b="1" dirty="0"/>
                  <a:t>The output </a:t>
                </a:r>
                <a14:m>
                  <m:oMath xmlns:m="http://schemas.openxmlformats.org/officeDocument/2006/math">
                    <m:r>
                      <a:rPr lang="en-US" b="1" i="1" smtClean="0">
                        <a:latin typeface="Cambria Math" panose="02040503050406030204" pitchFamily="18" charset="0"/>
                      </a:rPr>
                      <m:t>𝒀</m:t>
                    </m:r>
                  </m:oMath>
                </a14:m>
                <a:r>
                  <a:rPr lang="en-US" b="1" dirty="0"/>
                  <a:t> will contain the binary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oMath>
                </a14:m>
                <a:r>
                  <a:rPr lang="en-US" b="1" dirty="0"/>
                  <a:t> classifications. </a:t>
                </a:r>
              </a:p>
            </p:txBody>
          </p:sp>
        </mc:Choice>
        <mc:Fallback xmlns="">
          <p:sp>
            <p:nvSpPr>
              <p:cNvPr id="8" name="Content Placeholder 2">
                <a:extLst>
                  <a:ext uri="{FF2B5EF4-FFF2-40B4-BE49-F238E27FC236}">
                    <a16:creationId xmlns:a16="http://schemas.microsoft.com/office/drawing/2014/main" id="{CCF8FA4C-5377-2FC4-D7C8-1E9FEDE1EBAD}"/>
                  </a:ext>
                </a:extLst>
              </p:cNvPr>
              <p:cNvSpPr txBox="1">
                <a:spLocks noRot="1" noChangeAspect="1" noMove="1" noResize="1" noEditPoints="1" noAdjustHandles="1" noChangeArrowheads="1" noChangeShapeType="1" noTextEdit="1"/>
              </p:cNvSpPr>
              <p:nvPr/>
            </p:nvSpPr>
            <p:spPr>
              <a:xfrm>
                <a:off x="539496" y="1435608"/>
                <a:ext cx="6151590" cy="2555821"/>
              </a:xfrm>
              <a:prstGeom prst="rect">
                <a:avLst/>
              </a:prstGeom>
              <a:blipFill>
                <a:blip r:embed="rId7"/>
                <a:stretch>
                  <a:fillRect l="-823" r="-617"/>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0DA41CC1-4D7E-48A6-70C0-D765891C6ECC}"/>
              </a:ext>
            </a:extLst>
          </p:cNvPr>
          <p:cNvSpPr/>
          <p:nvPr/>
        </p:nvSpPr>
        <p:spPr>
          <a:xfrm>
            <a:off x="8226294" y="1588660"/>
            <a:ext cx="1524000" cy="333828"/>
          </a:xfrm>
          <a:prstGeom prst="roundRect">
            <a:avLst/>
          </a:prstGeom>
          <a:solidFill>
            <a:srgbClr val="EE79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(238, 121, 66)</a:t>
            </a:r>
          </a:p>
        </p:txBody>
      </p:sp>
      <p:sp>
        <p:nvSpPr>
          <p:cNvPr id="11" name="Rounded Rectangle 10">
            <a:extLst>
              <a:ext uri="{FF2B5EF4-FFF2-40B4-BE49-F238E27FC236}">
                <a16:creationId xmlns:a16="http://schemas.microsoft.com/office/drawing/2014/main" id="{354709AE-858C-271D-310C-D8878309A817}"/>
              </a:ext>
            </a:extLst>
          </p:cNvPr>
          <p:cNvSpPr/>
          <p:nvPr/>
        </p:nvSpPr>
        <p:spPr>
          <a:xfrm>
            <a:off x="8226294" y="2151089"/>
            <a:ext cx="1524000" cy="333828"/>
          </a:xfrm>
          <a:prstGeom prst="roundRect">
            <a:avLst/>
          </a:prstGeom>
          <a:solidFill>
            <a:srgbClr val="7A37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(122, 55, 139)</a:t>
            </a:r>
          </a:p>
        </p:txBody>
      </p:sp>
      <p:sp>
        <p:nvSpPr>
          <p:cNvPr id="12" name="Rounded Rectangle 11">
            <a:extLst>
              <a:ext uri="{FF2B5EF4-FFF2-40B4-BE49-F238E27FC236}">
                <a16:creationId xmlns:a16="http://schemas.microsoft.com/office/drawing/2014/main" id="{E83754AE-0C6C-6E45-15A6-697E8C48A1AC}"/>
              </a:ext>
            </a:extLst>
          </p:cNvPr>
          <p:cNvSpPr/>
          <p:nvPr/>
        </p:nvSpPr>
        <p:spPr>
          <a:xfrm>
            <a:off x="8226294" y="2713518"/>
            <a:ext cx="1524000" cy="333828"/>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(247, 247, 247)</a:t>
            </a:r>
          </a:p>
        </p:txBody>
      </p:sp>
      <p:sp>
        <p:nvSpPr>
          <p:cNvPr id="14" name="Rounded Rectangle 13">
            <a:extLst>
              <a:ext uri="{FF2B5EF4-FFF2-40B4-BE49-F238E27FC236}">
                <a16:creationId xmlns:a16="http://schemas.microsoft.com/office/drawing/2014/main" id="{2085040F-FDD7-9297-D9BF-4A953E20EC13}"/>
              </a:ext>
            </a:extLst>
          </p:cNvPr>
          <p:cNvSpPr/>
          <p:nvPr/>
        </p:nvSpPr>
        <p:spPr>
          <a:xfrm>
            <a:off x="8226294" y="3769650"/>
            <a:ext cx="1524000" cy="333828"/>
          </a:xfrm>
          <a:prstGeom prst="roundRect">
            <a:avLst/>
          </a:prstGeom>
          <a:solidFill>
            <a:srgbClr val="8B3A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(139, 58, 98)</a:t>
            </a:r>
          </a:p>
        </p:txBody>
      </p:sp>
      <p:sp>
        <p:nvSpPr>
          <p:cNvPr id="15" name="Rounded Rectangle 14">
            <a:extLst>
              <a:ext uri="{FF2B5EF4-FFF2-40B4-BE49-F238E27FC236}">
                <a16:creationId xmlns:a16="http://schemas.microsoft.com/office/drawing/2014/main" id="{2BABC5BF-5489-6C83-55D7-5F3638C1BA25}"/>
              </a:ext>
            </a:extLst>
          </p:cNvPr>
          <p:cNvSpPr/>
          <p:nvPr/>
        </p:nvSpPr>
        <p:spPr>
          <a:xfrm>
            <a:off x="8226294" y="4332079"/>
            <a:ext cx="152400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(26, 26, 26)</a:t>
            </a:r>
          </a:p>
        </p:txBody>
      </p:sp>
      <p:sp>
        <p:nvSpPr>
          <p:cNvPr id="16" name="Rounded Rectangle 15">
            <a:extLst>
              <a:ext uri="{FF2B5EF4-FFF2-40B4-BE49-F238E27FC236}">
                <a16:creationId xmlns:a16="http://schemas.microsoft.com/office/drawing/2014/main" id="{CEDD41E5-ECB8-A948-3EC3-FE6D87364EE5}"/>
              </a:ext>
            </a:extLst>
          </p:cNvPr>
          <p:cNvSpPr/>
          <p:nvPr/>
        </p:nvSpPr>
        <p:spPr>
          <a:xfrm>
            <a:off x="8226294" y="4894508"/>
            <a:ext cx="1524000" cy="333828"/>
          </a:xfrm>
          <a:prstGeom prst="roundRect">
            <a:avLst/>
          </a:prstGeom>
          <a:solidFill>
            <a:srgbClr val="97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(151, 255, 255)</a:t>
            </a:r>
          </a:p>
        </p:txBody>
      </p:sp>
      <p:sp>
        <p:nvSpPr>
          <p:cNvPr id="17" name="Rounded Rectangle 16">
            <a:extLst>
              <a:ext uri="{FF2B5EF4-FFF2-40B4-BE49-F238E27FC236}">
                <a16:creationId xmlns:a16="http://schemas.microsoft.com/office/drawing/2014/main" id="{7D90FCFF-EE60-0FF7-3F36-00EF946964AB}"/>
              </a:ext>
            </a:extLst>
          </p:cNvPr>
          <p:cNvSpPr/>
          <p:nvPr/>
        </p:nvSpPr>
        <p:spPr>
          <a:xfrm>
            <a:off x="8226294" y="3154603"/>
            <a:ext cx="1524000" cy="333828"/>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 </a:t>
            </a:r>
          </a:p>
        </p:txBody>
      </p:sp>
      <p:sp>
        <p:nvSpPr>
          <p:cNvPr id="18" name="Rounded Rectangle 17">
            <a:extLst>
              <a:ext uri="{FF2B5EF4-FFF2-40B4-BE49-F238E27FC236}">
                <a16:creationId xmlns:a16="http://schemas.microsoft.com/office/drawing/2014/main" id="{C34EABDC-5B6F-A8B5-3A4E-888935803AEF}"/>
              </a:ext>
            </a:extLst>
          </p:cNvPr>
          <p:cNvSpPr/>
          <p:nvPr/>
        </p:nvSpPr>
        <p:spPr>
          <a:xfrm>
            <a:off x="10033322" y="1588660"/>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19" name="Rounded Rectangle 18">
            <a:extLst>
              <a:ext uri="{FF2B5EF4-FFF2-40B4-BE49-F238E27FC236}">
                <a16:creationId xmlns:a16="http://schemas.microsoft.com/office/drawing/2014/main" id="{AECEF0DE-3E30-30B5-2F90-22CC24B91E52}"/>
              </a:ext>
            </a:extLst>
          </p:cNvPr>
          <p:cNvSpPr/>
          <p:nvPr/>
        </p:nvSpPr>
        <p:spPr>
          <a:xfrm>
            <a:off x="10033322" y="215108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0" name="Rounded Rectangle 19">
            <a:extLst>
              <a:ext uri="{FF2B5EF4-FFF2-40B4-BE49-F238E27FC236}">
                <a16:creationId xmlns:a16="http://schemas.microsoft.com/office/drawing/2014/main" id="{8105846C-6FD3-B023-145D-F0FE31F7442A}"/>
              </a:ext>
            </a:extLst>
          </p:cNvPr>
          <p:cNvSpPr/>
          <p:nvPr/>
        </p:nvSpPr>
        <p:spPr>
          <a:xfrm>
            <a:off x="10033322" y="271351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1" name="Rounded Rectangle 20">
            <a:extLst>
              <a:ext uri="{FF2B5EF4-FFF2-40B4-BE49-F238E27FC236}">
                <a16:creationId xmlns:a16="http://schemas.microsoft.com/office/drawing/2014/main" id="{E6C18F4F-C1CB-E77E-C76F-646359591D62}"/>
              </a:ext>
            </a:extLst>
          </p:cNvPr>
          <p:cNvSpPr/>
          <p:nvPr/>
        </p:nvSpPr>
        <p:spPr>
          <a:xfrm>
            <a:off x="10033322" y="375897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2" name="Rounded Rectangle 21">
            <a:extLst>
              <a:ext uri="{FF2B5EF4-FFF2-40B4-BE49-F238E27FC236}">
                <a16:creationId xmlns:a16="http://schemas.microsoft.com/office/drawing/2014/main" id="{FF3802CB-5751-6199-C2D9-5B3971BDD5F8}"/>
              </a:ext>
            </a:extLst>
          </p:cNvPr>
          <p:cNvSpPr/>
          <p:nvPr/>
        </p:nvSpPr>
        <p:spPr>
          <a:xfrm>
            <a:off x="9997681" y="489450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3" name="Rounded Rectangle 22">
            <a:extLst>
              <a:ext uri="{FF2B5EF4-FFF2-40B4-BE49-F238E27FC236}">
                <a16:creationId xmlns:a16="http://schemas.microsoft.com/office/drawing/2014/main" id="{B9C2059B-85FF-9C0B-8C25-625E8187BB1D}"/>
              </a:ext>
            </a:extLst>
          </p:cNvPr>
          <p:cNvSpPr/>
          <p:nvPr/>
        </p:nvSpPr>
        <p:spPr>
          <a:xfrm>
            <a:off x="10033322" y="4330372"/>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Tree>
    <p:extLst>
      <p:ext uri="{BB962C8B-B14F-4D97-AF65-F5344CB8AC3E}">
        <p14:creationId xmlns:p14="http://schemas.microsoft.com/office/powerpoint/2010/main" val="3550302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0C978F7-F3C3-75A3-D6C4-91AF6AE094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132" y="4167413"/>
            <a:ext cx="3118232" cy="2016683"/>
          </a:xfrm>
          <a:prstGeom prst="rect">
            <a:avLst/>
          </a:prstGeom>
        </p:spPr>
      </p:pic>
      <p:sp>
        <p:nvSpPr>
          <p:cNvPr id="2" name="Title 1">
            <a:extLst>
              <a:ext uri="{FF2B5EF4-FFF2-40B4-BE49-F238E27FC236}">
                <a16:creationId xmlns:a16="http://schemas.microsoft.com/office/drawing/2014/main" id="{763F2528-6D91-76F0-1ADA-68B175FD00EF}"/>
              </a:ext>
            </a:extLst>
          </p:cNvPr>
          <p:cNvSpPr>
            <a:spLocks noGrp="1"/>
          </p:cNvSpPr>
          <p:nvPr>
            <p:ph type="title"/>
          </p:nvPr>
        </p:nvSpPr>
        <p:spPr/>
        <p:txBody>
          <a:bodyPr/>
          <a:lstStyle/>
          <a:p>
            <a:r>
              <a:rPr lang="en-US" dirty="0"/>
              <a:t>The Input Data </a:t>
            </a:r>
          </a:p>
        </p:txBody>
      </p:sp>
      <p:pic>
        <p:nvPicPr>
          <p:cNvPr id="7" name="Graphic 6">
            <a:extLst>
              <a:ext uri="{FF2B5EF4-FFF2-40B4-BE49-F238E27FC236}">
                <a16:creationId xmlns:a16="http://schemas.microsoft.com/office/drawing/2014/main" id="{224D95B0-6E6B-FC86-9767-40C63BFE36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51207" y="4148466"/>
            <a:ext cx="1163217" cy="2035630"/>
          </a:xfrm>
          <a:prstGeom prst="rect">
            <a:avLst/>
          </a:prstGeom>
        </p:spPr>
      </p:pic>
      <p:sp>
        <p:nvSpPr>
          <p:cNvPr id="8" name="Content Placeholder 2">
            <a:extLst>
              <a:ext uri="{FF2B5EF4-FFF2-40B4-BE49-F238E27FC236}">
                <a16:creationId xmlns:a16="http://schemas.microsoft.com/office/drawing/2014/main" id="{CCF8FA4C-5377-2FC4-D7C8-1E9FEDE1EBAD}"/>
              </a:ext>
            </a:extLst>
          </p:cNvPr>
          <p:cNvSpPr txBox="1">
            <a:spLocks/>
          </p:cNvSpPr>
          <p:nvPr/>
        </p:nvSpPr>
        <p:spPr>
          <a:xfrm>
            <a:off x="539496" y="1435608"/>
            <a:ext cx="6151590" cy="255582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We will scale down the R,G,B values by 255 to help the optimization.</a:t>
            </a:r>
          </a:p>
        </p:txBody>
      </p:sp>
      <p:sp>
        <p:nvSpPr>
          <p:cNvPr id="9" name="Rounded Rectangle 8">
            <a:extLst>
              <a:ext uri="{FF2B5EF4-FFF2-40B4-BE49-F238E27FC236}">
                <a16:creationId xmlns:a16="http://schemas.microsoft.com/office/drawing/2014/main" id="{0DA41CC1-4D7E-48A6-70C0-D765891C6ECC}"/>
              </a:ext>
            </a:extLst>
          </p:cNvPr>
          <p:cNvSpPr/>
          <p:nvPr/>
        </p:nvSpPr>
        <p:spPr>
          <a:xfrm>
            <a:off x="8226294" y="1588660"/>
            <a:ext cx="1524000" cy="333828"/>
          </a:xfrm>
          <a:prstGeom prst="roundRect">
            <a:avLst/>
          </a:prstGeom>
          <a:solidFill>
            <a:srgbClr val="EE79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(238, 121, 66)</a:t>
            </a:r>
          </a:p>
        </p:txBody>
      </p:sp>
      <p:sp>
        <p:nvSpPr>
          <p:cNvPr id="11" name="Rounded Rectangle 10">
            <a:extLst>
              <a:ext uri="{FF2B5EF4-FFF2-40B4-BE49-F238E27FC236}">
                <a16:creationId xmlns:a16="http://schemas.microsoft.com/office/drawing/2014/main" id="{354709AE-858C-271D-310C-D8878309A817}"/>
              </a:ext>
            </a:extLst>
          </p:cNvPr>
          <p:cNvSpPr/>
          <p:nvPr/>
        </p:nvSpPr>
        <p:spPr>
          <a:xfrm>
            <a:off x="8226294" y="2151089"/>
            <a:ext cx="1524000" cy="333828"/>
          </a:xfrm>
          <a:prstGeom prst="roundRect">
            <a:avLst/>
          </a:prstGeom>
          <a:solidFill>
            <a:srgbClr val="7A37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(122, 55, 139)</a:t>
            </a:r>
          </a:p>
        </p:txBody>
      </p:sp>
      <p:sp>
        <p:nvSpPr>
          <p:cNvPr id="12" name="Rounded Rectangle 11">
            <a:extLst>
              <a:ext uri="{FF2B5EF4-FFF2-40B4-BE49-F238E27FC236}">
                <a16:creationId xmlns:a16="http://schemas.microsoft.com/office/drawing/2014/main" id="{E83754AE-0C6C-6E45-15A6-697E8C48A1AC}"/>
              </a:ext>
            </a:extLst>
          </p:cNvPr>
          <p:cNvSpPr/>
          <p:nvPr/>
        </p:nvSpPr>
        <p:spPr>
          <a:xfrm>
            <a:off x="8226294" y="2713518"/>
            <a:ext cx="1524000" cy="333828"/>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(247, 247, 247)</a:t>
            </a:r>
          </a:p>
        </p:txBody>
      </p:sp>
      <p:sp>
        <p:nvSpPr>
          <p:cNvPr id="14" name="Rounded Rectangle 13">
            <a:extLst>
              <a:ext uri="{FF2B5EF4-FFF2-40B4-BE49-F238E27FC236}">
                <a16:creationId xmlns:a16="http://schemas.microsoft.com/office/drawing/2014/main" id="{2085040F-FDD7-9297-D9BF-4A953E20EC13}"/>
              </a:ext>
            </a:extLst>
          </p:cNvPr>
          <p:cNvSpPr/>
          <p:nvPr/>
        </p:nvSpPr>
        <p:spPr>
          <a:xfrm>
            <a:off x="8226294" y="3769650"/>
            <a:ext cx="1524000" cy="333828"/>
          </a:xfrm>
          <a:prstGeom prst="roundRect">
            <a:avLst/>
          </a:prstGeom>
          <a:solidFill>
            <a:srgbClr val="8B3A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(139, 58, 98)</a:t>
            </a:r>
          </a:p>
        </p:txBody>
      </p:sp>
      <p:sp>
        <p:nvSpPr>
          <p:cNvPr id="15" name="Rounded Rectangle 14">
            <a:extLst>
              <a:ext uri="{FF2B5EF4-FFF2-40B4-BE49-F238E27FC236}">
                <a16:creationId xmlns:a16="http://schemas.microsoft.com/office/drawing/2014/main" id="{2BABC5BF-5489-6C83-55D7-5F3638C1BA25}"/>
              </a:ext>
            </a:extLst>
          </p:cNvPr>
          <p:cNvSpPr/>
          <p:nvPr/>
        </p:nvSpPr>
        <p:spPr>
          <a:xfrm>
            <a:off x="8226294" y="4332079"/>
            <a:ext cx="152400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(26, 26, 26)</a:t>
            </a:r>
          </a:p>
        </p:txBody>
      </p:sp>
      <p:sp>
        <p:nvSpPr>
          <p:cNvPr id="16" name="Rounded Rectangle 15">
            <a:extLst>
              <a:ext uri="{FF2B5EF4-FFF2-40B4-BE49-F238E27FC236}">
                <a16:creationId xmlns:a16="http://schemas.microsoft.com/office/drawing/2014/main" id="{CEDD41E5-ECB8-A948-3EC3-FE6D87364EE5}"/>
              </a:ext>
            </a:extLst>
          </p:cNvPr>
          <p:cNvSpPr/>
          <p:nvPr/>
        </p:nvSpPr>
        <p:spPr>
          <a:xfrm>
            <a:off x="8226294" y="4894508"/>
            <a:ext cx="1524000" cy="333828"/>
          </a:xfrm>
          <a:prstGeom prst="roundRect">
            <a:avLst/>
          </a:prstGeom>
          <a:solidFill>
            <a:srgbClr val="97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(151, 255, 255)</a:t>
            </a:r>
          </a:p>
        </p:txBody>
      </p:sp>
      <p:sp>
        <p:nvSpPr>
          <p:cNvPr id="17" name="Rounded Rectangle 16">
            <a:extLst>
              <a:ext uri="{FF2B5EF4-FFF2-40B4-BE49-F238E27FC236}">
                <a16:creationId xmlns:a16="http://schemas.microsoft.com/office/drawing/2014/main" id="{7D90FCFF-EE60-0FF7-3F36-00EF946964AB}"/>
              </a:ext>
            </a:extLst>
          </p:cNvPr>
          <p:cNvSpPr/>
          <p:nvPr/>
        </p:nvSpPr>
        <p:spPr>
          <a:xfrm>
            <a:off x="8226294" y="3154603"/>
            <a:ext cx="1524000" cy="333828"/>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 </a:t>
            </a:r>
          </a:p>
        </p:txBody>
      </p:sp>
      <p:sp>
        <p:nvSpPr>
          <p:cNvPr id="18" name="Rounded Rectangle 17">
            <a:extLst>
              <a:ext uri="{FF2B5EF4-FFF2-40B4-BE49-F238E27FC236}">
                <a16:creationId xmlns:a16="http://schemas.microsoft.com/office/drawing/2014/main" id="{C34EABDC-5B6F-A8B5-3A4E-888935803AEF}"/>
              </a:ext>
            </a:extLst>
          </p:cNvPr>
          <p:cNvSpPr/>
          <p:nvPr/>
        </p:nvSpPr>
        <p:spPr>
          <a:xfrm>
            <a:off x="10033322" y="1588660"/>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19" name="Rounded Rectangle 18">
            <a:extLst>
              <a:ext uri="{FF2B5EF4-FFF2-40B4-BE49-F238E27FC236}">
                <a16:creationId xmlns:a16="http://schemas.microsoft.com/office/drawing/2014/main" id="{AECEF0DE-3E30-30B5-2F90-22CC24B91E52}"/>
              </a:ext>
            </a:extLst>
          </p:cNvPr>
          <p:cNvSpPr/>
          <p:nvPr/>
        </p:nvSpPr>
        <p:spPr>
          <a:xfrm>
            <a:off x="10033322" y="215108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0" name="Rounded Rectangle 19">
            <a:extLst>
              <a:ext uri="{FF2B5EF4-FFF2-40B4-BE49-F238E27FC236}">
                <a16:creationId xmlns:a16="http://schemas.microsoft.com/office/drawing/2014/main" id="{8105846C-6FD3-B023-145D-F0FE31F7442A}"/>
              </a:ext>
            </a:extLst>
          </p:cNvPr>
          <p:cNvSpPr/>
          <p:nvPr/>
        </p:nvSpPr>
        <p:spPr>
          <a:xfrm>
            <a:off x="10033322" y="271351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1" name="Rounded Rectangle 20">
            <a:extLst>
              <a:ext uri="{FF2B5EF4-FFF2-40B4-BE49-F238E27FC236}">
                <a16:creationId xmlns:a16="http://schemas.microsoft.com/office/drawing/2014/main" id="{E6C18F4F-C1CB-E77E-C76F-646359591D62}"/>
              </a:ext>
            </a:extLst>
          </p:cNvPr>
          <p:cNvSpPr/>
          <p:nvPr/>
        </p:nvSpPr>
        <p:spPr>
          <a:xfrm>
            <a:off x="10033322" y="375897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2" name="Rounded Rectangle 21">
            <a:extLst>
              <a:ext uri="{FF2B5EF4-FFF2-40B4-BE49-F238E27FC236}">
                <a16:creationId xmlns:a16="http://schemas.microsoft.com/office/drawing/2014/main" id="{FF3802CB-5751-6199-C2D9-5B3971BDD5F8}"/>
              </a:ext>
            </a:extLst>
          </p:cNvPr>
          <p:cNvSpPr/>
          <p:nvPr/>
        </p:nvSpPr>
        <p:spPr>
          <a:xfrm>
            <a:off x="9997681" y="489450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3" name="Rounded Rectangle 22">
            <a:extLst>
              <a:ext uri="{FF2B5EF4-FFF2-40B4-BE49-F238E27FC236}">
                <a16:creationId xmlns:a16="http://schemas.microsoft.com/office/drawing/2014/main" id="{B9C2059B-85FF-9C0B-8C25-625E8187BB1D}"/>
              </a:ext>
            </a:extLst>
          </p:cNvPr>
          <p:cNvSpPr/>
          <p:nvPr/>
        </p:nvSpPr>
        <p:spPr>
          <a:xfrm>
            <a:off x="10033322" y="4330372"/>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Tree>
    <p:extLst>
      <p:ext uri="{BB962C8B-B14F-4D97-AF65-F5344CB8AC3E}">
        <p14:creationId xmlns:p14="http://schemas.microsoft.com/office/powerpoint/2010/main" val="1640678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2528-6D91-76F0-1ADA-68B175FD00EF}"/>
              </a:ext>
            </a:extLst>
          </p:cNvPr>
          <p:cNvSpPr>
            <a:spLocks noGrp="1"/>
          </p:cNvSpPr>
          <p:nvPr>
            <p:ph type="title"/>
          </p:nvPr>
        </p:nvSpPr>
        <p:spPr/>
        <p:txBody>
          <a:bodyPr/>
          <a:lstStyle/>
          <a:p>
            <a:r>
              <a:rPr lang="en-US" dirty="0"/>
              <a:t>The Input Data </a:t>
            </a:r>
          </a:p>
        </p:txBody>
      </p:sp>
      <p:pic>
        <p:nvPicPr>
          <p:cNvPr id="5" name="Content Placeholder 4">
            <a:extLst>
              <a:ext uri="{FF2B5EF4-FFF2-40B4-BE49-F238E27FC236}">
                <a16:creationId xmlns:a16="http://schemas.microsoft.com/office/drawing/2014/main" id="{76869280-BD53-B3CC-963C-EEB37DC74FF0}"/>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6473" y="4167413"/>
            <a:ext cx="2258008" cy="2035629"/>
          </a:xfrm>
        </p:spPr>
      </p:pic>
      <p:pic>
        <p:nvPicPr>
          <p:cNvPr id="7" name="Graphic 6">
            <a:extLst>
              <a:ext uri="{FF2B5EF4-FFF2-40B4-BE49-F238E27FC236}">
                <a16:creationId xmlns:a16="http://schemas.microsoft.com/office/drawing/2014/main" id="{224D95B0-6E6B-FC86-9767-40C63BFE36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3691" y="4167412"/>
            <a:ext cx="1163217" cy="2035630"/>
          </a:xfrm>
          <a:prstGeom prst="rect">
            <a:avLst/>
          </a:prstGeom>
        </p:spPr>
      </p:pic>
      <p:sp>
        <p:nvSpPr>
          <p:cNvPr id="8" name="Content Placeholder 2">
            <a:extLst>
              <a:ext uri="{FF2B5EF4-FFF2-40B4-BE49-F238E27FC236}">
                <a16:creationId xmlns:a16="http://schemas.microsoft.com/office/drawing/2014/main" id="{CCF8FA4C-5377-2FC4-D7C8-1E9FEDE1EBAD}"/>
              </a:ext>
            </a:extLst>
          </p:cNvPr>
          <p:cNvSpPr txBox="1">
            <a:spLocks/>
          </p:cNvSpPr>
          <p:nvPr/>
        </p:nvSpPr>
        <p:spPr>
          <a:xfrm>
            <a:off x="539496" y="1435608"/>
            <a:ext cx="6151590" cy="255582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We will scale down the R,G,B values by 255 to help the optimization.</a:t>
            </a:r>
          </a:p>
          <a:p>
            <a:r>
              <a:rPr lang="en-US" b="1" dirty="0"/>
              <a:t>Let’s sample this first color and see how we pass it through the neural network. </a:t>
            </a:r>
          </a:p>
        </p:txBody>
      </p:sp>
      <p:sp>
        <p:nvSpPr>
          <p:cNvPr id="9" name="Rounded Rectangle 8">
            <a:extLst>
              <a:ext uri="{FF2B5EF4-FFF2-40B4-BE49-F238E27FC236}">
                <a16:creationId xmlns:a16="http://schemas.microsoft.com/office/drawing/2014/main" id="{0DA41CC1-4D7E-48A6-70C0-D765891C6ECC}"/>
              </a:ext>
            </a:extLst>
          </p:cNvPr>
          <p:cNvSpPr/>
          <p:nvPr/>
        </p:nvSpPr>
        <p:spPr>
          <a:xfrm>
            <a:off x="8226294" y="1588660"/>
            <a:ext cx="1524000" cy="333828"/>
          </a:xfrm>
          <a:prstGeom prst="roundRect">
            <a:avLst/>
          </a:prstGeom>
          <a:solidFill>
            <a:srgbClr val="EE79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(238, 121, 66)</a:t>
            </a:r>
          </a:p>
        </p:txBody>
      </p:sp>
      <p:sp>
        <p:nvSpPr>
          <p:cNvPr id="11" name="Rounded Rectangle 10">
            <a:extLst>
              <a:ext uri="{FF2B5EF4-FFF2-40B4-BE49-F238E27FC236}">
                <a16:creationId xmlns:a16="http://schemas.microsoft.com/office/drawing/2014/main" id="{354709AE-858C-271D-310C-D8878309A817}"/>
              </a:ext>
            </a:extLst>
          </p:cNvPr>
          <p:cNvSpPr/>
          <p:nvPr/>
        </p:nvSpPr>
        <p:spPr>
          <a:xfrm>
            <a:off x="8226294" y="2151089"/>
            <a:ext cx="1524000" cy="333828"/>
          </a:xfrm>
          <a:prstGeom prst="roundRect">
            <a:avLst/>
          </a:prstGeom>
          <a:solidFill>
            <a:srgbClr val="7A37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(122, 55, 139)</a:t>
            </a:r>
          </a:p>
        </p:txBody>
      </p:sp>
      <p:sp>
        <p:nvSpPr>
          <p:cNvPr id="12" name="Rounded Rectangle 11">
            <a:extLst>
              <a:ext uri="{FF2B5EF4-FFF2-40B4-BE49-F238E27FC236}">
                <a16:creationId xmlns:a16="http://schemas.microsoft.com/office/drawing/2014/main" id="{E83754AE-0C6C-6E45-15A6-697E8C48A1AC}"/>
              </a:ext>
            </a:extLst>
          </p:cNvPr>
          <p:cNvSpPr/>
          <p:nvPr/>
        </p:nvSpPr>
        <p:spPr>
          <a:xfrm>
            <a:off x="8226294" y="2713518"/>
            <a:ext cx="1524000" cy="333828"/>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(247, 247, 247)</a:t>
            </a:r>
          </a:p>
        </p:txBody>
      </p:sp>
      <p:sp>
        <p:nvSpPr>
          <p:cNvPr id="14" name="Rounded Rectangle 13">
            <a:extLst>
              <a:ext uri="{FF2B5EF4-FFF2-40B4-BE49-F238E27FC236}">
                <a16:creationId xmlns:a16="http://schemas.microsoft.com/office/drawing/2014/main" id="{2085040F-FDD7-9297-D9BF-4A953E20EC13}"/>
              </a:ext>
            </a:extLst>
          </p:cNvPr>
          <p:cNvSpPr/>
          <p:nvPr/>
        </p:nvSpPr>
        <p:spPr>
          <a:xfrm>
            <a:off x="8226294" y="3769650"/>
            <a:ext cx="1524000" cy="333828"/>
          </a:xfrm>
          <a:prstGeom prst="roundRect">
            <a:avLst/>
          </a:prstGeom>
          <a:solidFill>
            <a:srgbClr val="8B3A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(139, 58, 98)</a:t>
            </a:r>
          </a:p>
        </p:txBody>
      </p:sp>
      <p:sp>
        <p:nvSpPr>
          <p:cNvPr id="15" name="Rounded Rectangle 14">
            <a:extLst>
              <a:ext uri="{FF2B5EF4-FFF2-40B4-BE49-F238E27FC236}">
                <a16:creationId xmlns:a16="http://schemas.microsoft.com/office/drawing/2014/main" id="{2BABC5BF-5489-6C83-55D7-5F3638C1BA25}"/>
              </a:ext>
            </a:extLst>
          </p:cNvPr>
          <p:cNvSpPr/>
          <p:nvPr/>
        </p:nvSpPr>
        <p:spPr>
          <a:xfrm>
            <a:off x="8226294" y="4332079"/>
            <a:ext cx="152400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(26, 26, 26)</a:t>
            </a:r>
          </a:p>
        </p:txBody>
      </p:sp>
      <p:sp>
        <p:nvSpPr>
          <p:cNvPr id="16" name="Rounded Rectangle 15">
            <a:extLst>
              <a:ext uri="{FF2B5EF4-FFF2-40B4-BE49-F238E27FC236}">
                <a16:creationId xmlns:a16="http://schemas.microsoft.com/office/drawing/2014/main" id="{CEDD41E5-ECB8-A948-3EC3-FE6D87364EE5}"/>
              </a:ext>
            </a:extLst>
          </p:cNvPr>
          <p:cNvSpPr/>
          <p:nvPr/>
        </p:nvSpPr>
        <p:spPr>
          <a:xfrm>
            <a:off x="8226294" y="4894508"/>
            <a:ext cx="1524000" cy="333828"/>
          </a:xfrm>
          <a:prstGeom prst="roundRect">
            <a:avLst/>
          </a:prstGeom>
          <a:solidFill>
            <a:srgbClr val="97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(151, 255, 255)</a:t>
            </a:r>
          </a:p>
        </p:txBody>
      </p:sp>
      <p:sp>
        <p:nvSpPr>
          <p:cNvPr id="17" name="Rounded Rectangle 16">
            <a:extLst>
              <a:ext uri="{FF2B5EF4-FFF2-40B4-BE49-F238E27FC236}">
                <a16:creationId xmlns:a16="http://schemas.microsoft.com/office/drawing/2014/main" id="{7D90FCFF-EE60-0FF7-3F36-00EF946964AB}"/>
              </a:ext>
            </a:extLst>
          </p:cNvPr>
          <p:cNvSpPr/>
          <p:nvPr/>
        </p:nvSpPr>
        <p:spPr>
          <a:xfrm>
            <a:off x="8226294" y="3154603"/>
            <a:ext cx="1524000" cy="333828"/>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 </a:t>
            </a:r>
          </a:p>
        </p:txBody>
      </p:sp>
      <p:sp>
        <p:nvSpPr>
          <p:cNvPr id="18" name="Rounded Rectangle 17">
            <a:extLst>
              <a:ext uri="{FF2B5EF4-FFF2-40B4-BE49-F238E27FC236}">
                <a16:creationId xmlns:a16="http://schemas.microsoft.com/office/drawing/2014/main" id="{C34EABDC-5B6F-A8B5-3A4E-888935803AEF}"/>
              </a:ext>
            </a:extLst>
          </p:cNvPr>
          <p:cNvSpPr/>
          <p:nvPr/>
        </p:nvSpPr>
        <p:spPr>
          <a:xfrm>
            <a:off x="10033322" y="1588660"/>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19" name="Rounded Rectangle 18">
            <a:extLst>
              <a:ext uri="{FF2B5EF4-FFF2-40B4-BE49-F238E27FC236}">
                <a16:creationId xmlns:a16="http://schemas.microsoft.com/office/drawing/2014/main" id="{AECEF0DE-3E30-30B5-2F90-22CC24B91E52}"/>
              </a:ext>
            </a:extLst>
          </p:cNvPr>
          <p:cNvSpPr/>
          <p:nvPr/>
        </p:nvSpPr>
        <p:spPr>
          <a:xfrm>
            <a:off x="10033322" y="215108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0" name="Rounded Rectangle 19">
            <a:extLst>
              <a:ext uri="{FF2B5EF4-FFF2-40B4-BE49-F238E27FC236}">
                <a16:creationId xmlns:a16="http://schemas.microsoft.com/office/drawing/2014/main" id="{8105846C-6FD3-B023-145D-F0FE31F7442A}"/>
              </a:ext>
            </a:extLst>
          </p:cNvPr>
          <p:cNvSpPr/>
          <p:nvPr/>
        </p:nvSpPr>
        <p:spPr>
          <a:xfrm>
            <a:off x="10033322" y="271351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1" name="Rounded Rectangle 20">
            <a:extLst>
              <a:ext uri="{FF2B5EF4-FFF2-40B4-BE49-F238E27FC236}">
                <a16:creationId xmlns:a16="http://schemas.microsoft.com/office/drawing/2014/main" id="{E6C18F4F-C1CB-E77E-C76F-646359591D62}"/>
              </a:ext>
            </a:extLst>
          </p:cNvPr>
          <p:cNvSpPr/>
          <p:nvPr/>
        </p:nvSpPr>
        <p:spPr>
          <a:xfrm>
            <a:off x="10033322" y="375897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2" name="Rounded Rectangle 21">
            <a:extLst>
              <a:ext uri="{FF2B5EF4-FFF2-40B4-BE49-F238E27FC236}">
                <a16:creationId xmlns:a16="http://schemas.microsoft.com/office/drawing/2014/main" id="{FF3802CB-5751-6199-C2D9-5B3971BDD5F8}"/>
              </a:ext>
            </a:extLst>
          </p:cNvPr>
          <p:cNvSpPr/>
          <p:nvPr/>
        </p:nvSpPr>
        <p:spPr>
          <a:xfrm>
            <a:off x="9997681" y="489450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3" name="Rounded Rectangle 22">
            <a:extLst>
              <a:ext uri="{FF2B5EF4-FFF2-40B4-BE49-F238E27FC236}">
                <a16:creationId xmlns:a16="http://schemas.microsoft.com/office/drawing/2014/main" id="{B9C2059B-85FF-9C0B-8C25-625E8187BB1D}"/>
              </a:ext>
            </a:extLst>
          </p:cNvPr>
          <p:cNvSpPr/>
          <p:nvPr/>
        </p:nvSpPr>
        <p:spPr>
          <a:xfrm>
            <a:off x="10033322" y="4330372"/>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3" name="Rectangle 2">
            <a:extLst>
              <a:ext uri="{FF2B5EF4-FFF2-40B4-BE49-F238E27FC236}">
                <a16:creationId xmlns:a16="http://schemas.microsoft.com/office/drawing/2014/main" id="{CF78C166-BCEA-6EBA-818E-9D77FBB4D319}"/>
              </a:ext>
            </a:extLst>
          </p:cNvPr>
          <p:cNvSpPr/>
          <p:nvPr/>
        </p:nvSpPr>
        <p:spPr>
          <a:xfrm>
            <a:off x="1287401" y="4107541"/>
            <a:ext cx="1484827" cy="3186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522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AD5F84-B144-DB19-EC85-0218D6C392D2}"/>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will call the raw output of the first layer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It will apply the weights and biases.</a:t>
                </a:r>
              </a:p>
            </p:txBody>
          </p:sp>
        </mc:Choice>
        <mc:Fallback xmlns="">
          <p:sp>
            <p:nvSpPr>
              <p:cNvPr id="3" name="TextBox 2">
                <a:extLst>
                  <a:ext uri="{FF2B5EF4-FFF2-40B4-BE49-F238E27FC236}">
                    <a16:creationId xmlns:a16="http://schemas.microsoft.com/office/drawing/2014/main" id="{52AD5F84-B144-DB19-EC85-0218D6C392D2}"/>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5"/>
                <a:stretch>
                  <a:fillRect l="-1196" t="-1449"/>
                </a:stretch>
              </a:blipFill>
            </p:spPr>
            <p:txBody>
              <a:bodyPr/>
              <a:lstStyle/>
              <a:p>
                <a:r>
                  <a:rPr lang="en-US">
                    <a:noFill/>
                  </a:rPr>
                  <a:t> </a:t>
                </a:r>
              </a:p>
            </p:txBody>
          </p:sp>
        </mc:Fallback>
      </mc:AlternateContent>
    </p:spTree>
    <p:extLst>
      <p:ext uri="{BB962C8B-B14F-4D97-AF65-F5344CB8AC3E}">
        <p14:creationId xmlns:p14="http://schemas.microsoft.com/office/powerpoint/2010/main" val="3262402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6" name="TextBox 5">
            <a:extLst>
              <a:ext uri="{FF2B5EF4-FFF2-40B4-BE49-F238E27FC236}">
                <a16:creationId xmlns:a16="http://schemas.microsoft.com/office/drawing/2014/main" id="{910F8880-058E-F239-11D5-4AE52DE96CFB}"/>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Multiply and add each respective row of weights with each respective column of input data, in an element-wise fashion.</a:t>
            </a:r>
          </a:p>
        </p:txBody>
      </p:sp>
    </p:spTree>
    <p:extLst>
      <p:ext uri="{BB962C8B-B14F-4D97-AF65-F5344CB8AC3E}">
        <p14:creationId xmlns:p14="http://schemas.microsoft.com/office/powerpoint/2010/main" val="103915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18" name="Rectangle 17">
            <a:extLst>
              <a:ext uri="{FF2B5EF4-FFF2-40B4-BE49-F238E27FC236}">
                <a16:creationId xmlns:a16="http://schemas.microsoft.com/office/drawing/2014/main" id="{2A05A970-8141-0B2B-D340-C6D7ACF92CFD}"/>
              </a:ext>
            </a:extLst>
          </p:cNvPr>
          <p:cNvSpPr/>
          <p:nvPr/>
        </p:nvSpPr>
        <p:spPr>
          <a:xfrm>
            <a:off x="2100201" y="2220686"/>
            <a:ext cx="2718542" cy="3628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6E71CB-7D41-79EA-565A-B6AEF7DF6D6B}"/>
              </a:ext>
            </a:extLst>
          </p:cNvPr>
          <p:cNvSpPr/>
          <p:nvPr/>
        </p:nvSpPr>
        <p:spPr>
          <a:xfrm>
            <a:off x="5503801" y="2220686"/>
            <a:ext cx="693799" cy="1117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B13E8446-5618-C354-68AC-0C501EFC9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84839" y="3742914"/>
            <a:ext cx="5823260" cy="941132"/>
          </a:xfrm>
          <a:prstGeom prst="rect">
            <a:avLst/>
          </a:prstGeom>
        </p:spPr>
      </p:pic>
      <p:pic>
        <p:nvPicPr>
          <p:cNvPr id="21" name="Graphic 20">
            <a:extLst>
              <a:ext uri="{FF2B5EF4-FFF2-40B4-BE49-F238E27FC236}">
                <a16:creationId xmlns:a16="http://schemas.microsoft.com/office/drawing/2014/main" id="{CC430DB0-D4C6-11C4-6106-6FA2D7182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99" y="3700557"/>
            <a:ext cx="1389167" cy="1025846"/>
          </a:xfrm>
          <a:prstGeom prst="rect">
            <a:avLst/>
          </a:prstGeom>
        </p:spPr>
      </p:pic>
      <p:sp>
        <p:nvSpPr>
          <p:cNvPr id="22" name="Rectangle 21">
            <a:extLst>
              <a:ext uri="{FF2B5EF4-FFF2-40B4-BE49-F238E27FC236}">
                <a16:creationId xmlns:a16="http://schemas.microsoft.com/office/drawing/2014/main" id="{0737DFE9-DFFD-ADDB-0A40-AF77E62D5E5C}"/>
              </a:ext>
            </a:extLst>
          </p:cNvPr>
          <p:cNvSpPr/>
          <p:nvPr/>
        </p:nvSpPr>
        <p:spPr>
          <a:xfrm>
            <a:off x="2046514" y="4020457"/>
            <a:ext cx="4731657" cy="69575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A71421B-E601-B0B8-CC0F-71AA4E1E26B5}"/>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Multiply and add each respective row of weights with each respective column of input data, in an element-wise fashion.</a:t>
            </a:r>
          </a:p>
        </p:txBody>
      </p:sp>
    </p:spTree>
    <p:extLst>
      <p:ext uri="{BB962C8B-B14F-4D97-AF65-F5344CB8AC3E}">
        <p14:creationId xmlns:p14="http://schemas.microsoft.com/office/powerpoint/2010/main" val="213610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0749-5517-62EE-84C1-2C9581303C9E}"/>
              </a:ext>
            </a:extLst>
          </p:cNvPr>
          <p:cNvSpPr>
            <a:spLocks noGrp="1"/>
          </p:cNvSpPr>
          <p:nvPr>
            <p:ph type="title"/>
          </p:nvPr>
        </p:nvSpPr>
        <p:spPr/>
        <p:txBody>
          <a:bodyPr/>
          <a:lstStyle/>
          <a:p>
            <a:r>
              <a:rPr lang="en-US" dirty="0"/>
              <a:t>The Neural Network Renaissance</a:t>
            </a:r>
          </a:p>
        </p:txBody>
      </p:sp>
      <p:sp>
        <p:nvSpPr>
          <p:cNvPr id="3" name="Content Placeholder 2">
            <a:extLst>
              <a:ext uri="{FF2B5EF4-FFF2-40B4-BE49-F238E27FC236}">
                <a16:creationId xmlns:a16="http://schemas.microsoft.com/office/drawing/2014/main" id="{B2635A76-849F-5C8F-A7BB-2058BA55DE0E}"/>
              </a:ext>
            </a:extLst>
          </p:cNvPr>
          <p:cNvSpPr>
            <a:spLocks noGrp="1"/>
          </p:cNvSpPr>
          <p:nvPr>
            <p:ph sz="quarter" idx="10"/>
          </p:nvPr>
        </p:nvSpPr>
        <p:spPr>
          <a:xfrm>
            <a:off x="539495" y="1435608"/>
            <a:ext cx="6858831" cy="4974336"/>
          </a:xfrm>
        </p:spPr>
        <p:txBody>
          <a:bodyPr>
            <a:normAutofit/>
          </a:bodyPr>
          <a:lstStyle/>
          <a:p>
            <a:r>
              <a:rPr lang="en-US" b="1" dirty="0"/>
              <a:t>Given bold claims dominating news headlines about neural networks, it may be surprising that they have been around since the 1950s.</a:t>
            </a:r>
          </a:p>
          <a:p>
            <a:r>
              <a:rPr lang="en-US" b="1" dirty="0"/>
              <a:t>The reason for their sudden popularity after 2010 is due to the growing availability of data and computing power. </a:t>
            </a:r>
          </a:p>
          <a:p>
            <a:pPr marL="285750" indent="-285750">
              <a:buFont typeface="Arial" panose="020B0604020202020204" pitchFamily="34" charset="0"/>
              <a:buChar char="•"/>
            </a:pPr>
            <a:r>
              <a:rPr lang="en-US" dirty="0"/>
              <a:t>The ImageNet challenge between 2011 and 2015 was probably the largest driver of the renaissance. </a:t>
            </a:r>
          </a:p>
          <a:p>
            <a:pPr marL="285750" indent="-285750">
              <a:buFont typeface="Arial" panose="020B0604020202020204" pitchFamily="34" charset="0"/>
              <a:buChar char="•"/>
            </a:pPr>
            <a:r>
              <a:rPr lang="en-US" dirty="0"/>
              <a:t>ImageNet performance rose on classifying one thousand categories on 1.4 million images to an accuracy of 96.4%.</a:t>
            </a:r>
          </a:p>
        </p:txBody>
      </p:sp>
      <p:pic>
        <p:nvPicPr>
          <p:cNvPr id="7" name="Graphic 6">
            <a:extLst>
              <a:ext uri="{FF2B5EF4-FFF2-40B4-BE49-F238E27FC236}">
                <a16:creationId xmlns:a16="http://schemas.microsoft.com/office/drawing/2014/main" id="{9BD23791-E874-9C11-A95E-A33E9157A7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0543" y="1435608"/>
            <a:ext cx="3828779" cy="3020482"/>
          </a:xfrm>
          <a:prstGeom prst="rect">
            <a:avLst/>
          </a:prstGeom>
        </p:spPr>
      </p:pic>
    </p:spTree>
    <p:extLst>
      <p:ext uri="{BB962C8B-B14F-4D97-AF65-F5344CB8AC3E}">
        <p14:creationId xmlns:p14="http://schemas.microsoft.com/office/powerpoint/2010/main" val="10988880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18" name="Rectangle 17">
            <a:extLst>
              <a:ext uri="{FF2B5EF4-FFF2-40B4-BE49-F238E27FC236}">
                <a16:creationId xmlns:a16="http://schemas.microsoft.com/office/drawing/2014/main" id="{2A05A970-8141-0B2B-D340-C6D7ACF92CFD}"/>
              </a:ext>
            </a:extLst>
          </p:cNvPr>
          <p:cNvSpPr/>
          <p:nvPr/>
        </p:nvSpPr>
        <p:spPr>
          <a:xfrm>
            <a:off x="2100201" y="2598057"/>
            <a:ext cx="2718542" cy="3628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C6E71CB-7D41-79EA-565A-B6AEF7DF6D6B}"/>
              </a:ext>
            </a:extLst>
          </p:cNvPr>
          <p:cNvSpPr/>
          <p:nvPr/>
        </p:nvSpPr>
        <p:spPr>
          <a:xfrm>
            <a:off x="5503801" y="2220686"/>
            <a:ext cx="693799" cy="1117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B13E8446-5618-C354-68AC-0C501EFC9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84839" y="3742914"/>
            <a:ext cx="5823260" cy="941132"/>
          </a:xfrm>
          <a:prstGeom prst="rect">
            <a:avLst/>
          </a:prstGeom>
        </p:spPr>
      </p:pic>
      <p:pic>
        <p:nvPicPr>
          <p:cNvPr id="21" name="Graphic 20">
            <a:extLst>
              <a:ext uri="{FF2B5EF4-FFF2-40B4-BE49-F238E27FC236}">
                <a16:creationId xmlns:a16="http://schemas.microsoft.com/office/drawing/2014/main" id="{CC430DB0-D4C6-11C4-6106-6FA2D7182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99" y="3700557"/>
            <a:ext cx="1389167" cy="1025846"/>
          </a:xfrm>
          <a:prstGeom prst="rect">
            <a:avLst/>
          </a:prstGeom>
        </p:spPr>
      </p:pic>
      <p:sp>
        <p:nvSpPr>
          <p:cNvPr id="22" name="Rectangle 21">
            <a:extLst>
              <a:ext uri="{FF2B5EF4-FFF2-40B4-BE49-F238E27FC236}">
                <a16:creationId xmlns:a16="http://schemas.microsoft.com/office/drawing/2014/main" id="{0737DFE9-DFFD-ADDB-0A40-AF77E62D5E5C}"/>
              </a:ext>
            </a:extLst>
          </p:cNvPr>
          <p:cNvSpPr/>
          <p:nvPr/>
        </p:nvSpPr>
        <p:spPr>
          <a:xfrm>
            <a:off x="2075543" y="4354286"/>
            <a:ext cx="4688114" cy="36192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940D89D-D78E-F43D-7542-47F85F13C1F4}"/>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Multiply and add each respective row of weights with each respective column of input data, in an element-wise fashion.</a:t>
            </a:r>
          </a:p>
        </p:txBody>
      </p:sp>
    </p:spTree>
    <p:extLst>
      <p:ext uri="{BB962C8B-B14F-4D97-AF65-F5344CB8AC3E}">
        <p14:creationId xmlns:p14="http://schemas.microsoft.com/office/powerpoint/2010/main" val="317814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18" name="Rectangle 17">
            <a:extLst>
              <a:ext uri="{FF2B5EF4-FFF2-40B4-BE49-F238E27FC236}">
                <a16:creationId xmlns:a16="http://schemas.microsoft.com/office/drawing/2014/main" id="{2A05A970-8141-0B2B-D340-C6D7ACF92CFD}"/>
              </a:ext>
            </a:extLst>
          </p:cNvPr>
          <p:cNvSpPr/>
          <p:nvPr/>
        </p:nvSpPr>
        <p:spPr>
          <a:xfrm>
            <a:off x="2100201" y="2960324"/>
            <a:ext cx="2718542" cy="3628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C6E71CB-7D41-79EA-565A-B6AEF7DF6D6B}"/>
              </a:ext>
            </a:extLst>
          </p:cNvPr>
          <p:cNvSpPr/>
          <p:nvPr/>
        </p:nvSpPr>
        <p:spPr>
          <a:xfrm>
            <a:off x="5503801" y="2220686"/>
            <a:ext cx="693799" cy="1117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B13E8446-5618-C354-68AC-0C501EFC9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84839" y="3742914"/>
            <a:ext cx="5823260" cy="941132"/>
          </a:xfrm>
          <a:prstGeom prst="rect">
            <a:avLst/>
          </a:prstGeom>
        </p:spPr>
      </p:pic>
      <p:pic>
        <p:nvPicPr>
          <p:cNvPr id="21" name="Graphic 20">
            <a:extLst>
              <a:ext uri="{FF2B5EF4-FFF2-40B4-BE49-F238E27FC236}">
                <a16:creationId xmlns:a16="http://schemas.microsoft.com/office/drawing/2014/main" id="{CC430DB0-D4C6-11C4-6106-6FA2D7182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99" y="3700557"/>
            <a:ext cx="1389167" cy="1025846"/>
          </a:xfrm>
          <a:prstGeom prst="rect">
            <a:avLst/>
          </a:prstGeom>
        </p:spPr>
      </p:pic>
      <p:sp>
        <p:nvSpPr>
          <p:cNvPr id="4" name="TextBox 3">
            <a:extLst>
              <a:ext uri="{FF2B5EF4-FFF2-40B4-BE49-F238E27FC236}">
                <a16:creationId xmlns:a16="http://schemas.microsoft.com/office/drawing/2014/main" id="{4B1AA91B-7BE8-C9D3-7098-5BA4CA107DCA}"/>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Multiply and add each respective row of weights with each respective column of input data, in an element-wise fashion.</a:t>
            </a:r>
          </a:p>
        </p:txBody>
      </p:sp>
    </p:spTree>
    <p:extLst>
      <p:ext uri="{BB962C8B-B14F-4D97-AF65-F5344CB8AC3E}">
        <p14:creationId xmlns:p14="http://schemas.microsoft.com/office/powerpoint/2010/main" val="2690665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18" name="Rectangle 17">
            <a:extLst>
              <a:ext uri="{FF2B5EF4-FFF2-40B4-BE49-F238E27FC236}">
                <a16:creationId xmlns:a16="http://schemas.microsoft.com/office/drawing/2014/main" id="{2A05A970-8141-0B2B-D340-C6D7ACF92CFD}"/>
              </a:ext>
            </a:extLst>
          </p:cNvPr>
          <p:cNvSpPr/>
          <p:nvPr/>
        </p:nvSpPr>
        <p:spPr>
          <a:xfrm>
            <a:off x="2100201" y="2960324"/>
            <a:ext cx="2718542" cy="3628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C6E71CB-7D41-79EA-565A-B6AEF7DF6D6B}"/>
              </a:ext>
            </a:extLst>
          </p:cNvPr>
          <p:cNvSpPr/>
          <p:nvPr/>
        </p:nvSpPr>
        <p:spPr>
          <a:xfrm>
            <a:off x="5503801" y="2220686"/>
            <a:ext cx="693799" cy="1117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B13E8446-5618-C354-68AC-0C501EFC9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84839" y="3742914"/>
            <a:ext cx="5823260" cy="941132"/>
          </a:xfrm>
          <a:prstGeom prst="rect">
            <a:avLst/>
          </a:prstGeom>
        </p:spPr>
      </p:pic>
      <p:pic>
        <p:nvPicPr>
          <p:cNvPr id="21" name="Graphic 20">
            <a:extLst>
              <a:ext uri="{FF2B5EF4-FFF2-40B4-BE49-F238E27FC236}">
                <a16:creationId xmlns:a16="http://schemas.microsoft.com/office/drawing/2014/main" id="{CC430DB0-D4C6-11C4-6106-6FA2D7182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99" y="3700557"/>
            <a:ext cx="1389167" cy="1025846"/>
          </a:xfrm>
          <a:prstGeom prst="rect">
            <a:avLst/>
          </a:prstGeom>
        </p:spPr>
      </p:pic>
      <p:sp>
        <p:nvSpPr>
          <p:cNvPr id="4" name="TextBox 3">
            <a:extLst>
              <a:ext uri="{FF2B5EF4-FFF2-40B4-BE49-F238E27FC236}">
                <a16:creationId xmlns:a16="http://schemas.microsoft.com/office/drawing/2014/main" id="{4B1AA91B-7BE8-C9D3-7098-5BA4CA107DCA}"/>
              </a:ext>
            </a:extLst>
          </p:cNvPr>
          <p:cNvSpPr txBox="1"/>
          <p:nvPr/>
        </p:nvSpPr>
        <p:spPr>
          <a:xfrm>
            <a:off x="8003443" y="1618633"/>
            <a:ext cx="375312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NumPy, we can achieve this matrix multiplication using the @ operator.</a:t>
            </a:r>
          </a:p>
        </p:txBody>
      </p:sp>
      <p:sp>
        <p:nvSpPr>
          <p:cNvPr id="6" name="TextBox 5">
            <a:extLst>
              <a:ext uri="{FF2B5EF4-FFF2-40B4-BE49-F238E27FC236}">
                <a16:creationId xmlns:a16="http://schemas.microsoft.com/office/drawing/2014/main" id="{7F806C83-D710-D4BC-A704-94184EAA3722}"/>
              </a:ext>
            </a:extLst>
          </p:cNvPr>
          <p:cNvSpPr txBox="1"/>
          <p:nvPr/>
        </p:nvSpPr>
        <p:spPr>
          <a:xfrm>
            <a:off x="8003442" y="2725164"/>
            <a:ext cx="3753127" cy="369332"/>
          </a:xfrm>
          <a:prstGeom prst="rect">
            <a:avLst/>
          </a:prstGeom>
          <a:noFill/>
        </p:spPr>
        <p:txBody>
          <a:bodyPr wrap="square">
            <a:spAutoFit/>
          </a:bodyPr>
          <a:lstStyle/>
          <a:p>
            <a:pPr algn="l"/>
            <a:r>
              <a:rPr lang="en-US" b="0" i="0" u="none" strike="noStrike" dirty="0">
                <a:solidFill>
                  <a:srgbClr val="000000"/>
                </a:solidFill>
                <a:effectLst/>
                <a:latin typeface="Consolas" panose="020B0609020204030204" pitchFamily="49" charset="0"/>
                <a:cs typeface="Consolas" panose="020B0609020204030204" pitchFamily="49" charset="0"/>
              </a:rPr>
              <a:t>Z1 = </a:t>
            </a:r>
            <a:r>
              <a:rPr lang="en-US" b="0" i="0" u="none" strike="noStrike" dirty="0" err="1">
                <a:solidFill>
                  <a:srgbClr val="000000"/>
                </a:solidFill>
                <a:effectLst/>
                <a:latin typeface="Consolas" panose="020B0609020204030204" pitchFamily="49" charset="0"/>
                <a:cs typeface="Consolas" panose="020B0609020204030204" pitchFamily="49" charset="0"/>
              </a:rPr>
              <a:t>w_hidden</a:t>
            </a:r>
            <a:r>
              <a:rPr lang="en-US" b="0" i="0" u="none" strike="noStrike" dirty="0">
                <a:solidFill>
                  <a:srgbClr val="000000"/>
                </a:solidFill>
                <a:effectLst/>
                <a:latin typeface="Consolas" panose="020B0609020204030204" pitchFamily="49" charset="0"/>
                <a:cs typeface="Consolas" panose="020B0609020204030204" pitchFamily="49" charset="0"/>
              </a:rPr>
              <a:t> @ X + </a:t>
            </a:r>
            <a:r>
              <a:rPr lang="en-US" b="0" i="0" u="none" strike="noStrike" dirty="0" err="1">
                <a:solidFill>
                  <a:srgbClr val="000000"/>
                </a:solidFill>
                <a:effectLst/>
                <a:latin typeface="Consolas" panose="020B0609020204030204" pitchFamily="49" charset="0"/>
                <a:cs typeface="Consolas" panose="020B0609020204030204" pitchFamily="49" charset="0"/>
              </a:rPr>
              <a:t>b_hidden</a:t>
            </a:r>
            <a:endParaRPr lang="en-US" b="0" i="0" u="none" strike="noStrike"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1443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a:prstGeom prst="rect">
            <a:avLst/>
          </a:prstGeo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pic>
        <p:nvPicPr>
          <p:cNvPr id="9" name="Graphic 8">
            <a:extLst>
              <a:ext uri="{FF2B5EF4-FFF2-40B4-BE49-F238E27FC236}">
                <a16:creationId xmlns:a16="http://schemas.microsoft.com/office/drawing/2014/main" id="{1E6A3962-33D3-FE18-463D-A29386AC88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84839" y="3742914"/>
            <a:ext cx="5823260" cy="941132"/>
          </a:xfrm>
          <a:prstGeom prst="rect">
            <a:avLst/>
          </a:prstGeom>
        </p:spPr>
      </p:pic>
      <p:pic>
        <p:nvPicPr>
          <p:cNvPr id="11" name="Graphic 10">
            <a:extLst>
              <a:ext uri="{FF2B5EF4-FFF2-40B4-BE49-F238E27FC236}">
                <a16:creationId xmlns:a16="http://schemas.microsoft.com/office/drawing/2014/main" id="{D63564E8-DC4C-1D1C-A3F3-1F39B6F7A7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4839" y="5140893"/>
            <a:ext cx="2219394" cy="1054762"/>
          </a:xfrm>
          <a:prstGeom prst="rect">
            <a:avLst/>
          </a:prstGeom>
        </p:spPr>
      </p:pic>
      <p:pic>
        <p:nvPicPr>
          <p:cNvPr id="14" name="Graphic 13">
            <a:extLst>
              <a:ext uri="{FF2B5EF4-FFF2-40B4-BE49-F238E27FC236}">
                <a16:creationId xmlns:a16="http://schemas.microsoft.com/office/drawing/2014/main" id="{13567A48-BC2E-83F6-E8EE-1C15E17AB4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08099" y="3700557"/>
            <a:ext cx="1389167" cy="1025846"/>
          </a:xfrm>
          <a:prstGeom prst="rect">
            <a:avLst/>
          </a:prstGeom>
        </p:spPr>
      </p:pic>
      <p:pic>
        <p:nvPicPr>
          <p:cNvPr id="15" name="Graphic 14">
            <a:extLst>
              <a:ext uri="{FF2B5EF4-FFF2-40B4-BE49-F238E27FC236}">
                <a16:creationId xmlns:a16="http://schemas.microsoft.com/office/drawing/2014/main" id="{C79D599F-29ED-A2A6-208E-B99768F358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04233" y="5134523"/>
            <a:ext cx="1389167" cy="102584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E7BB47-92DE-53F5-8B7B-DBC33B4F2FF2}"/>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Finally, add the biases in element-wise fashion. </a:t>
                </a:r>
              </a:p>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have the output of the first layer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a:t>
                </a:r>
              </a:p>
            </p:txBody>
          </p:sp>
        </mc:Choice>
        <mc:Fallback xmlns="">
          <p:sp>
            <p:nvSpPr>
              <p:cNvPr id="4" name="TextBox 3">
                <a:extLst>
                  <a:ext uri="{FF2B5EF4-FFF2-40B4-BE49-F238E27FC236}">
                    <a16:creationId xmlns:a16="http://schemas.microsoft.com/office/drawing/2014/main" id="{CDE7BB47-92DE-53F5-8B7B-DBC33B4F2FF2}"/>
                  </a:ext>
                </a:extLst>
              </p:cNvPr>
              <p:cNvSpPr txBox="1">
                <a:spLocks noRot="1" noChangeAspect="1" noMove="1" noResize="1" noEditPoints="1" noAdjustHandles="1" noChangeArrowheads="1" noChangeShapeType="1" noTextEdit="1"/>
              </p:cNvSpPr>
              <p:nvPr/>
            </p:nvSpPr>
            <p:spPr>
              <a:xfrm>
                <a:off x="8810633" y="1618633"/>
                <a:ext cx="2945937" cy="2081924"/>
              </a:xfrm>
              <a:prstGeom prst="rect">
                <a:avLst/>
              </a:prstGeom>
              <a:blipFill>
                <a:blip r:embed="rId15"/>
                <a:stretch>
                  <a:fillRect l="-2146" t="-1818"/>
                </a:stretch>
              </a:blipFill>
            </p:spPr>
            <p:txBody>
              <a:bodyPr/>
              <a:lstStyle/>
              <a:p>
                <a:r>
                  <a:rPr lang="en-US">
                    <a:noFill/>
                  </a:rPr>
                  <a:t> </a:t>
                </a:r>
              </a:p>
            </p:txBody>
          </p:sp>
        </mc:Fallback>
      </mc:AlternateContent>
    </p:spTree>
    <p:extLst>
      <p:ext uri="{BB962C8B-B14F-4D97-AF65-F5344CB8AC3E}">
        <p14:creationId xmlns:p14="http://schemas.microsoft.com/office/powerpoint/2010/main" val="1417565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pic>
        <p:nvPicPr>
          <p:cNvPr id="9" name="Graphic 8">
            <a:extLst>
              <a:ext uri="{FF2B5EF4-FFF2-40B4-BE49-F238E27FC236}">
                <a16:creationId xmlns:a16="http://schemas.microsoft.com/office/drawing/2014/main" id="{1E6A3962-33D3-FE18-463D-A29386AC88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84839" y="3742914"/>
            <a:ext cx="5823260" cy="941132"/>
          </a:xfrm>
          <a:prstGeom prst="rect">
            <a:avLst/>
          </a:prstGeom>
        </p:spPr>
      </p:pic>
      <p:pic>
        <p:nvPicPr>
          <p:cNvPr id="11" name="Graphic 10">
            <a:extLst>
              <a:ext uri="{FF2B5EF4-FFF2-40B4-BE49-F238E27FC236}">
                <a16:creationId xmlns:a16="http://schemas.microsoft.com/office/drawing/2014/main" id="{D63564E8-DC4C-1D1C-A3F3-1F39B6F7A7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4839" y="5140893"/>
            <a:ext cx="2219394" cy="1054762"/>
          </a:xfrm>
          <a:prstGeom prst="rect">
            <a:avLst/>
          </a:prstGeom>
        </p:spPr>
      </p:pic>
      <p:pic>
        <p:nvPicPr>
          <p:cNvPr id="14" name="Graphic 13">
            <a:extLst>
              <a:ext uri="{FF2B5EF4-FFF2-40B4-BE49-F238E27FC236}">
                <a16:creationId xmlns:a16="http://schemas.microsoft.com/office/drawing/2014/main" id="{13567A48-BC2E-83F6-E8EE-1C15E17AB4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08099" y="3700557"/>
            <a:ext cx="1389167" cy="1025846"/>
          </a:xfrm>
          <a:prstGeom prst="rect">
            <a:avLst/>
          </a:prstGeom>
        </p:spPr>
      </p:pic>
      <p:pic>
        <p:nvPicPr>
          <p:cNvPr id="15" name="Graphic 14">
            <a:extLst>
              <a:ext uri="{FF2B5EF4-FFF2-40B4-BE49-F238E27FC236}">
                <a16:creationId xmlns:a16="http://schemas.microsoft.com/office/drawing/2014/main" id="{C79D599F-29ED-A2A6-208E-B99768F358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04233" y="5134523"/>
            <a:ext cx="1389167" cy="1025846"/>
          </a:xfrm>
          <a:prstGeom prst="rect">
            <a:avLst/>
          </a:prstGeom>
        </p:spPr>
      </p:pic>
      <p:pic>
        <p:nvPicPr>
          <p:cNvPr id="17" name="Graphic 16">
            <a:extLst>
              <a:ext uri="{FF2B5EF4-FFF2-40B4-BE49-F238E27FC236}">
                <a16:creationId xmlns:a16="http://schemas.microsoft.com/office/drawing/2014/main" id="{964D943B-A0E9-19A0-39C3-DD496D69D6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95000" y="5134523"/>
            <a:ext cx="1752487" cy="1025846"/>
          </a:xfrm>
          <a:prstGeom prst="rect">
            <a:avLst/>
          </a:prstGeom>
        </p:spPr>
      </p:pic>
      <p:sp>
        <p:nvSpPr>
          <p:cNvPr id="3" name="Oval 2">
            <a:extLst>
              <a:ext uri="{FF2B5EF4-FFF2-40B4-BE49-F238E27FC236}">
                <a16:creationId xmlns:a16="http://schemas.microsoft.com/office/drawing/2014/main" id="{AF002256-3DAA-1F92-E485-5DDD4EBEC7DF}"/>
              </a:ext>
            </a:extLst>
          </p:cNvPr>
          <p:cNvSpPr/>
          <p:nvPr/>
        </p:nvSpPr>
        <p:spPr>
          <a:xfrm>
            <a:off x="4793400" y="4891313"/>
            <a:ext cx="2214699" cy="1518631"/>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E7BB47-92DE-53F5-8B7B-DBC33B4F2FF2}"/>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Finally, add the biases in element-wise fashion. </a:t>
                </a:r>
              </a:p>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have the output of the first layer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a:t>
                </a:r>
              </a:p>
            </p:txBody>
          </p:sp>
        </mc:Choice>
        <mc:Fallback xmlns="">
          <p:sp>
            <p:nvSpPr>
              <p:cNvPr id="4" name="TextBox 3">
                <a:extLst>
                  <a:ext uri="{FF2B5EF4-FFF2-40B4-BE49-F238E27FC236}">
                    <a16:creationId xmlns:a16="http://schemas.microsoft.com/office/drawing/2014/main" id="{CDE7BB47-92DE-53F5-8B7B-DBC33B4F2FF2}"/>
                  </a:ext>
                </a:extLst>
              </p:cNvPr>
              <p:cNvSpPr txBox="1">
                <a:spLocks noRot="1" noChangeAspect="1" noMove="1" noResize="1" noEditPoints="1" noAdjustHandles="1" noChangeArrowheads="1" noChangeShapeType="1" noTextEdit="1"/>
              </p:cNvSpPr>
              <p:nvPr/>
            </p:nvSpPr>
            <p:spPr>
              <a:xfrm>
                <a:off x="8810633" y="1618633"/>
                <a:ext cx="2945937" cy="2081924"/>
              </a:xfrm>
              <a:prstGeom prst="rect">
                <a:avLst/>
              </a:prstGeom>
              <a:blipFill>
                <a:blip r:embed="rId15"/>
                <a:stretch>
                  <a:fillRect l="-2146" t="-1818"/>
                </a:stretch>
              </a:blipFill>
            </p:spPr>
            <p:txBody>
              <a:bodyPr/>
              <a:lstStyle/>
              <a:p>
                <a:r>
                  <a:rPr lang="en-US">
                    <a:noFill/>
                  </a:rPr>
                  <a:t> </a:t>
                </a:r>
              </a:p>
            </p:txBody>
          </p:sp>
        </mc:Fallback>
      </mc:AlternateContent>
    </p:spTree>
    <p:extLst>
      <p:ext uri="{BB962C8B-B14F-4D97-AF65-F5344CB8AC3E}">
        <p14:creationId xmlns:p14="http://schemas.microsoft.com/office/powerpoint/2010/main" val="535587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1709" y="1705720"/>
            <a:ext cx="2164062" cy="2961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BC5315-FAC6-3421-1D1A-F88FA43A09E0}"/>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will call the activated output of the first layer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𝑨</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which passes </a:t>
                </a:r>
                <a14:m>
                  <m:oMath xmlns:m="http://schemas.openxmlformats.org/officeDocument/2006/math">
                    <m:sSub>
                      <m:sSubPr>
                        <m:ctrlPr>
                          <a:rPr lang="en-US" sz="2000" b="1" i="1">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a:solidFill>
                              <a:prstClr val="black">
                                <a:lumMod val="75000"/>
                                <a:lumOff val="25000"/>
                              </a:prstClr>
                            </a:solidFill>
                            <a:latin typeface="Cambria Math" panose="02040503050406030204" pitchFamily="18" charset="0"/>
                            <a:cs typeface="Segoe UI" panose="020B0502040204020203" pitchFamily="34" charset="0"/>
                          </a:rPr>
                          <m:t>𝟏</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 </m:t>
                    </m:r>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through the activation function </a:t>
                </a: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a:t>
                </a:r>
              </a:p>
            </p:txBody>
          </p:sp>
        </mc:Choice>
        <mc:Fallback xmlns="">
          <p:sp>
            <p:nvSpPr>
              <p:cNvPr id="8" name="TextBox 7">
                <a:extLst>
                  <a:ext uri="{FF2B5EF4-FFF2-40B4-BE49-F238E27FC236}">
                    <a16:creationId xmlns:a16="http://schemas.microsoft.com/office/drawing/2014/main" id="{ADBC5315-FAC6-3421-1D1A-F88FA43A09E0}"/>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4"/>
                <a:stretch>
                  <a:fillRect l="-1196" t="-1449" r="-478"/>
                </a:stretch>
              </a:blipFill>
            </p:spPr>
            <p:txBody>
              <a:bodyPr/>
              <a:lstStyle/>
              <a:p>
                <a:r>
                  <a:rPr lang="en-US">
                    <a:noFill/>
                  </a:rPr>
                  <a:t> </a:t>
                </a:r>
              </a:p>
            </p:txBody>
          </p:sp>
        </mc:Fallback>
      </mc:AlternateContent>
    </p:spTree>
    <p:extLst>
      <p:ext uri="{BB962C8B-B14F-4D97-AF65-F5344CB8AC3E}">
        <p14:creationId xmlns:p14="http://schemas.microsoft.com/office/powerpoint/2010/main" val="1904396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1709" y="1705720"/>
            <a:ext cx="2164062" cy="2961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BC5315-FAC6-3421-1D1A-F88FA43A09E0}"/>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p:txBody>
          </p:sp>
        </mc:Choice>
        <mc:Fallback xmlns="">
          <p:sp>
            <p:nvSpPr>
              <p:cNvPr id="8" name="TextBox 7">
                <a:extLst>
                  <a:ext uri="{FF2B5EF4-FFF2-40B4-BE49-F238E27FC236}">
                    <a16:creationId xmlns:a16="http://schemas.microsoft.com/office/drawing/2014/main" id="{ADBC5315-FAC6-3421-1D1A-F88FA43A09E0}"/>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4"/>
                <a:stretch>
                  <a:fillRect l="-1196" t="-1449"/>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09" y="2397707"/>
            <a:ext cx="2619647" cy="296134"/>
          </a:xfrm>
          <a:prstGeom prst="rect">
            <a:avLst/>
          </a:prstGeom>
        </p:spPr>
      </p:pic>
    </p:spTree>
    <p:extLst>
      <p:ext uri="{BB962C8B-B14F-4D97-AF65-F5344CB8AC3E}">
        <p14:creationId xmlns:p14="http://schemas.microsoft.com/office/powerpoint/2010/main" val="934254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1709" y="1705720"/>
            <a:ext cx="2164062" cy="296135"/>
          </a:xfrm>
          <a:prstGeom prst="rect">
            <a:avLst/>
          </a:prstGeom>
        </p:spPr>
      </p:pic>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09" y="2397707"/>
            <a:ext cx="2619647" cy="296134"/>
          </a:xfrm>
          <a:prstGeom prst="rect">
            <a:avLst/>
          </a:prstGeom>
        </p:spPr>
      </p:pic>
      <p:pic>
        <p:nvPicPr>
          <p:cNvPr id="6" name="Graphic 5">
            <a:extLst>
              <a:ext uri="{FF2B5EF4-FFF2-40B4-BE49-F238E27FC236}">
                <a16:creationId xmlns:a16="http://schemas.microsoft.com/office/drawing/2014/main" id="{7A4A557D-E363-D72D-8D50-80598A1D5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49224" y="3090672"/>
            <a:ext cx="4949353" cy="112591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01F0BE-3859-F8D9-380E-581E7DC5F797}"/>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this case, all the numbers are positive so each element will be multiplied by 1. </a:t>
                </a:r>
              </a:p>
            </p:txBody>
          </p:sp>
        </mc:Choice>
        <mc:Fallback xmlns="">
          <p:sp>
            <p:nvSpPr>
              <p:cNvPr id="7" name="TextBox 6">
                <a:extLst>
                  <a:ext uri="{FF2B5EF4-FFF2-40B4-BE49-F238E27FC236}">
                    <a16:creationId xmlns:a16="http://schemas.microsoft.com/office/drawing/2014/main" id="{B701F0BE-3859-F8D9-380E-581E7DC5F797}"/>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9"/>
                <a:stretch>
                  <a:fillRect l="-1196" t="-1449" r="-2392"/>
                </a:stretch>
              </a:blipFill>
            </p:spPr>
            <p:txBody>
              <a:bodyPr/>
              <a:lstStyle/>
              <a:p>
                <a:r>
                  <a:rPr lang="en-US">
                    <a:noFill/>
                  </a:rPr>
                  <a:t> </a:t>
                </a:r>
              </a:p>
            </p:txBody>
          </p:sp>
        </mc:Fallback>
      </mc:AlternateContent>
    </p:spTree>
    <p:extLst>
      <p:ext uri="{BB962C8B-B14F-4D97-AF65-F5344CB8AC3E}">
        <p14:creationId xmlns:p14="http://schemas.microsoft.com/office/powerpoint/2010/main" val="1929356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1709" y="1705720"/>
            <a:ext cx="2164062" cy="296135"/>
          </a:xfrm>
          <a:prstGeom prst="rect">
            <a:avLst/>
          </a:prstGeom>
        </p:spPr>
      </p:pic>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09" y="2397707"/>
            <a:ext cx="2619647" cy="296134"/>
          </a:xfrm>
          <a:prstGeom prst="rect">
            <a:avLst/>
          </a:prstGeom>
        </p:spPr>
      </p:pic>
      <p:pic>
        <p:nvPicPr>
          <p:cNvPr id="6" name="Graphic 5">
            <a:extLst>
              <a:ext uri="{FF2B5EF4-FFF2-40B4-BE49-F238E27FC236}">
                <a16:creationId xmlns:a16="http://schemas.microsoft.com/office/drawing/2014/main" id="{7A4A557D-E363-D72D-8D50-80598A1D5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1709" y="3090672"/>
            <a:ext cx="3457951" cy="11139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01F0BE-3859-F8D9-380E-581E7DC5F797}"/>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this case, all the numbers are positive so each element will be multiplied by 1. </a:t>
                </a:r>
              </a:p>
            </p:txBody>
          </p:sp>
        </mc:Choice>
        <mc:Fallback xmlns="">
          <p:sp>
            <p:nvSpPr>
              <p:cNvPr id="7" name="TextBox 6">
                <a:extLst>
                  <a:ext uri="{FF2B5EF4-FFF2-40B4-BE49-F238E27FC236}">
                    <a16:creationId xmlns:a16="http://schemas.microsoft.com/office/drawing/2014/main" id="{B701F0BE-3859-F8D9-380E-581E7DC5F797}"/>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9"/>
                <a:stretch>
                  <a:fillRect l="-1196" t="-1449" r="-957"/>
                </a:stretch>
              </a:blipFill>
            </p:spPr>
            <p:txBody>
              <a:bodyPr/>
              <a:lstStyle/>
              <a:p>
                <a:r>
                  <a:rPr lang="en-US">
                    <a:noFill/>
                  </a:rPr>
                  <a:t> </a:t>
                </a:r>
              </a:p>
            </p:txBody>
          </p:sp>
        </mc:Fallback>
      </mc:AlternateContent>
    </p:spTree>
    <p:extLst>
      <p:ext uri="{BB962C8B-B14F-4D97-AF65-F5344CB8AC3E}">
        <p14:creationId xmlns:p14="http://schemas.microsoft.com/office/powerpoint/2010/main" val="2656853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1709" y="1705720"/>
            <a:ext cx="2164062" cy="296135"/>
          </a:xfrm>
          <a:prstGeom prst="rect">
            <a:avLst/>
          </a:prstGeom>
        </p:spPr>
      </p:pic>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09" y="2397707"/>
            <a:ext cx="2619647" cy="296134"/>
          </a:xfrm>
          <a:prstGeom prst="rect">
            <a:avLst/>
          </a:prstGeom>
        </p:spPr>
      </p:pic>
      <p:pic>
        <p:nvPicPr>
          <p:cNvPr id="6" name="Graphic 5">
            <a:extLst>
              <a:ext uri="{FF2B5EF4-FFF2-40B4-BE49-F238E27FC236}">
                <a16:creationId xmlns:a16="http://schemas.microsoft.com/office/drawing/2014/main" id="{7A4A557D-E363-D72D-8D50-80598A1D5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1709" y="3090672"/>
            <a:ext cx="2900966" cy="111397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BE7BBE-F3A9-BFE7-B444-48DC9917ED8A}"/>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this case, all the numbers are positive so each element will be multiplied by 1. </a:t>
                </a:r>
              </a:p>
            </p:txBody>
          </p:sp>
        </mc:Choice>
        <mc:Fallback xmlns="">
          <p:sp>
            <p:nvSpPr>
              <p:cNvPr id="3" name="TextBox 2">
                <a:extLst>
                  <a:ext uri="{FF2B5EF4-FFF2-40B4-BE49-F238E27FC236}">
                    <a16:creationId xmlns:a16="http://schemas.microsoft.com/office/drawing/2014/main" id="{43BE7BBE-F3A9-BFE7-B444-48DC9917ED8A}"/>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9"/>
                <a:stretch>
                  <a:fillRect l="-1196" t="-1449" r="-957"/>
                </a:stretch>
              </a:blipFill>
            </p:spPr>
            <p:txBody>
              <a:bodyPr/>
              <a:lstStyle/>
              <a:p>
                <a:r>
                  <a:rPr lang="en-US">
                    <a:noFill/>
                  </a:rPr>
                  <a:t> </a:t>
                </a:r>
              </a:p>
            </p:txBody>
          </p:sp>
        </mc:Fallback>
      </mc:AlternateContent>
    </p:spTree>
    <p:extLst>
      <p:ext uri="{BB962C8B-B14F-4D97-AF65-F5344CB8AC3E}">
        <p14:creationId xmlns:p14="http://schemas.microsoft.com/office/powerpoint/2010/main" val="2127092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0749-5517-62EE-84C1-2C9581303C9E}"/>
              </a:ext>
            </a:extLst>
          </p:cNvPr>
          <p:cNvSpPr>
            <a:spLocks noGrp="1"/>
          </p:cNvSpPr>
          <p:nvPr>
            <p:ph type="title"/>
          </p:nvPr>
        </p:nvSpPr>
        <p:spPr/>
        <p:txBody>
          <a:bodyPr/>
          <a:lstStyle/>
          <a:p>
            <a:r>
              <a:rPr lang="en-US" dirty="0"/>
              <a:t>The Neural Network Renaissance</a:t>
            </a:r>
          </a:p>
        </p:txBody>
      </p:sp>
      <p:sp>
        <p:nvSpPr>
          <p:cNvPr id="3" name="Content Placeholder 2">
            <a:extLst>
              <a:ext uri="{FF2B5EF4-FFF2-40B4-BE49-F238E27FC236}">
                <a16:creationId xmlns:a16="http://schemas.microsoft.com/office/drawing/2014/main" id="{B2635A76-849F-5C8F-A7BB-2058BA55DE0E}"/>
              </a:ext>
            </a:extLst>
          </p:cNvPr>
          <p:cNvSpPr>
            <a:spLocks noGrp="1"/>
          </p:cNvSpPr>
          <p:nvPr>
            <p:ph sz="quarter" idx="10"/>
          </p:nvPr>
        </p:nvSpPr>
        <p:spPr>
          <a:xfrm>
            <a:off x="539495" y="1435608"/>
            <a:ext cx="6858831" cy="4974336"/>
          </a:xfrm>
        </p:spPr>
        <p:txBody>
          <a:bodyPr>
            <a:normAutofit fontScale="92500"/>
          </a:bodyPr>
          <a:lstStyle/>
          <a:p>
            <a:r>
              <a:rPr lang="en-US" b="1" dirty="0"/>
              <a:t>From 2012 to today, interest and funding in neural network projects have continued to generate interest. </a:t>
            </a:r>
          </a:p>
          <a:p>
            <a:pPr marL="285750" indent="-285750">
              <a:buFont typeface="Arial" panose="020B0604020202020204" pitchFamily="34" charset="0"/>
              <a:buChar char="•"/>
            </a:pPr>
            <a:r>
              <a:rPr lang="en-US" dirty="0"/>
              <a:t>“Self-driving” and advanced driving systems – Waymo, Tesla, etc. </a:t>
            </a:r>
          </a:p>
          <a:p>
            <a:pPr marL="285750" indent="-285750">
              <a:buFont typeface="Arial" panose="020B0604020202020204" pitchFamily="34" charset="0"/>
              <a:buChar char="•"/>
            </a:pPr>
            <a:r>
              <a:rPr lang="en-US" dirty="0"/>
              <a:t>Natural language models – GPT-3, DALL-E, Stable Diffusion, chatbots </a:t>
            </a:r>
          </a:p>
          <a:p>
            <a:pPr marL="285750" indent="-285750">
              <a:buFont typeface="Arial" panose="020B0604020202020204" pitchFamily="34" charset="0"/>
              <a:buChar char="•"/>
            </a:pPr>
            <a:r>
              <a:rPr lang="en-US" dirty="0"/>
              <a:t>Search engine and ad optimization – Google/Alphabet</a:t>
            </a:r>
          </a:p>
          <a:p>
            <a:r>
              <a:rPr lang="en-US" b="1" dirty="0"/>
              <a:t>There is a lot of complexity to these applications, but we will learn the fundamentals and just enough to understand how they work.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072B6F78-7D8A-8C85-6777-0CB652FF39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0132" y="1335882"/>
            <a:ext cx="3674773" cy="2900362"/>
          </a:xfrm>
          <a:prstGeom prst="rect">
            <a:avLst/>
          </a:prstGeom>
        </p:spPr>
      </p:pic>
      <p:sp>
        <p:nvSpPr>
          <p:cNvPr id="5" name="TextBox 4">
            <a:extLst>
              <a:ext uri="{FF2B5EF4-FFF2-40B4-BE49-F238E27FC236}">
                <a16:creationId xmlns:a16="http://schemas.microsoft.com/office/drawing/2014/main" id="{B435804D-EE03-8904-115E-16F54670F181}"/>
              </a:ext>
            </a:extLst>
          </p:cNvPr>
          <p:cNvSpPr txBox="1"/>
          <p:nvPr/>
        </p:nvSpPr>
        <p:spPr>
          <a:xfrm>
            <a:off x="7762534" y="4364831"/>
            <a:ext cx="3831772" cy="914400"/>
          </a:xfrm>
          <a:prstGeom prst="rect">
            <a:avLst/>
          </a:prstGeom>
        </p:spPr>
        <p:txBody>
          <a:bodyPr vert="horz" wrap="none" lIns="91440" tIns="45720" rIns="91440" bIns="45720" rtlCol="0">
            <a:normAutofit fontScale="77500" lnSpcReduction="20000"/>
          </a:bodyPr>
          <a:lstStyle/>
          <a:p>
            <a:pPr algn="l">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Project Prometheus environment display during demonstration in 1994.</a:t>
            </a:r>
          </a:p>
          <a:p>
            <a:pPr>
              <a:spcAft>
                <a:spcPts val="2000"/>
              </a:spcAft>
            </a:pPr>
            <a:r>
              <a:rPr lang="en-US" sz="1200" dirty="0">
                <a:hlinkClick r:id="rId3"/>
              </a:rPr>
              <a:t>https://www.youtube.com/watch?v=I39sxwYKlEE</a:t>
            </a:r>
            <a:endParaRPr lang="en-US" sz="1200" dirty="0"/>
          </a:p>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052733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1709" y="1705720"/>
            <a:ext cx="2164062" cy="2961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BC5315-FAC6-3421-1D1A-F88FA43A09E0}"/>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this case, all the numbers are positive so each element will be multiplied by 1. </a:t>
                </a:r>
              </a:p>
            </p:txBody>
          </p:sp>
        </mc:Choice>
        <mc:Fallback xmlns="">
          <p:sp>
            <p:nvSpPr>
              <p:cNvPr id="8" name="TextBox 7">
                <a:extLst>
                  <a:ext uri="{FF2B5EF4-FFF2-40B4-BE49-F238E27FC236}">
                    <a16:creationId xmlns:a16="http://schemas.microsoft.com/office/drawing/2014/main" id="{ADBC5315-FAC6-3421-1D1A-F88FA43A09E0}"/>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5"/>
                <a:stretch>
                  <a:fillRect l="-1196" t="-1449" r="-957"/>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709" y="2397707"/>
            <a:ext cx="2619647" cy="296134"/>
          </a:xfrm>
          <a:prstGeom prst="rect">
            <a:avLst/>
          </a:prstGeom>
        </p:spPr>
      </p:pic>
      <p:pic>
        <p:nvPicPr>
          <p:cNvPr id="6" name="Graphic 5">
            <a:extLst>
              <a:ext uri="{FF2B5EF4-FFF2-40B4-BE49-F238E27FC236}">
                <a16:creationId xmlns:a16="http://schemas.microsoft.com/office/drawing/2014/main" id="{7A4A557D-E363-D72D-8D50-80598A1D5B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1709" y="3090672"/>
            <a:ext cx="2900966" cy="1113971"/>
          </a:xfrm>
          <a:prstGeom prst="rect">
            <a:avLst/>
          </a:prstGeom>
        </p:spPr>
      </p:pic>
      <p:pic>
        <p:nvPicPr>
          <p:cNvPr id="11" name="Graphic 10">
            <a:extLst>
              <a:ext uri="{FF2B5EF4-FFF2-40B4-BE49-F238E27FC236}">
                <a16:creationId xmlns:a16="http://schemas.microsoft.com/office/drawing/2014/main" id="{9B7C71D9-E35B-478E-CC42-74F5AADB31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1709" y="4668530"/>
            <a:ext cx="2367189" cy="1113971"/>
          </a:xfrm>
          <a:prstGeom prst="rect">
            <a:avLst/>
          </a:prstGeom>
        </p:spPr>
      </p:pic>
      <p:sp>
        <p:nvSpPr>
          <p:cNvPr id="12" name="Oval 11">
            <a:extLst>
              <a:ext uri="{FF2B5EF4-FFF2-40B4-BE49-F238E27FC236}">
                <a16:creationId xmlns:a16="http://schemas.microsoft.com/office/drawing/2014/main" id="{87947152-D8F1-72E0-BA59-EAB07AD3ABA1}"/>
              </a:ext>
            </a:extLst>
          </p:cNvPr>
          <p:cNvSpPr/>
          <p:nvPr/>
        </p:nvSpPr>
        <p:spPr>
          <a:xfrm>
            <a:off x="381057" y="4466199"/>
            <a:ext cx="3044314" cy="1518631"/>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3454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spTree>
    <p:extLst>
      <p:ext uri="{BB962C8B-B14F-4D97-AF65-F5344CB8AC3E}">
        <p14:creationId xmlns:p14="http://schemas.microsoft.com/office/powerpoint/2010/main" val="3125767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62217AC6-215E-704D-77F7-252AD0450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21" y="2307915"/>
            <a:ext cx="5935161" cy="972313"/>
          </a:xfrm>
          <a:prstGeom prst="rect">
            <a:avLst/>
          </a:prstGeom>
        </p:spPr>
      </p:pic>
    </p:spTree>
    <p:extLst>
      <p:ext uri="{BB962C8B-B14F-4D97-AF65-F5344CB8AC3E}">
        <p14:creationId xmlns:p14="http://schemas.microsoft.com/office/powerpoint/2010/main" val="3698511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62217AC6-215E-704D-77F7-252AD0450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21" y="2307915"/>
            <a:ext cx="5935161" cy="972313"/>
          </a:xfrm>
          <a:prstGeom prst="rect">
            <a:avLst/>
          </a:prstGeom>
        </p:spPr>
      </p:pic>
      <p:pic>
        <p:nvPicPr>
          <p:cNvPr id="10" name="Graphic 9">
            <a:extLst>
              <a:ext uri="{FF2B5EF4-FFF2-40B4-BE49-F238E27FC236}">
                <a16:creationId xmlns:a16="http://schemas.microsoft.com/office/drawing/2014/main" id="{A12AEAC3-322A-0EFB-F67F-E0200586CD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37321" y="3746242"/>
            <a:ext cx="7991992" cy="261043"/>
          </a:xfrm>
          <a:prstGeom prst="rect">
            <a:avLst/>
          </a:prstGeom>
        </p:spPr>
      </p:pic>
    </p:spTree>
    <p:extLst>
      <p:ext uri="{BB962C8B-B14F-4D97-AF65-F5344CB8AC3E}">
        <p14:creationId xmlns:p14="http://schemas.microsoft.com/office/powerpoint/2010/main" val="1219129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62217AC6-215E-704D-77F7-252AD0450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21" y="2307915"/>
            <a:ext cx="5935161" cy="972313"/>
          </a:xfrm>
          <a:prstGeom prst="rect">
            <a:avLst/>
          </a:prstGeom>
        </p:spPr>
      </p:pic>
      <p:pic>
        <p:nvPicPr>
          <p:cNvPr id="10" name="Graphic 9">
            <a:extLst>
              <a:ext uri="{FF2B5EF4-FFF2-40B4-BE49-F238E27FC236}">
                <a16:creationId xmlns:a16="http://schemas.microsoft.com/office/drawing/2014/main" id="{A12AEAC3-322A-0EFB-F67F-E0200586CD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37321" y="3831986"/>
            <a:ext cx="2951793" cy="261043"/>
          </a:xfrm>
          <a:prstGeom prst="rect">
            <a:avLst/>
          </a:prstGeom>
        </p:spPr>
      </p:pic>
    </p:spTree>
    <p:extLst>
      <p:ext uri="{BB962C8B-B14F-4D97-AF65-F5344CB8AC3E}">
        <p14:creationId xmlns:p14="http://schemas.microsoft.com/office/powerpoint/2010/main" val="1247801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62217AC6-215E-704D-77F7-252AD0450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21" y="2307915"/>
            <a:ext cx="5935161" cy="972313"/>
          </a:xfrm>
          <a:prstGeom prst="rect">
            <a:avLst/>
          </a:prstGeom>
        </p:spPr>
      </p:pic>
      <p:pic>
        <p:nvPicPr>
          <p:cNvPr id="10" name="Graphic 9">
            <a:extLst>
              <a:ext uri="{FF2B5EF4-FFF2-40B4-BE49-F238E27FC236}">
                <a16:creationId xmlns:a16="http://schemas.microsoft.com/office/drawing/2014/main" id="{A12AEAC3-322A-0EFB-F67F-E0200586CD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37321" y="3831986"/>
            <a:ext cx="2951793" cy="261043"/>
          </a:xfrm>
          <a:prstGeom prst="rect">
            <a:avLst/>
          </a:prstGeom>
        </p:spPr>
      </p:pic>
      <p:pic>
        <p:nvPicPr>
          <p:cNvPr id="3" name="Graphic 2">
            <a:extLst>
              <a:ext uri="{FF2B5EF4-FFF2-40B4-BE49-F238E27FC236}">
                <a16:creationId xmlns:a16="http://schemas.microsoft.com/office/drawing/2014/main" id="{F6816422-EA92-0D10-E2D4-15C2A4465D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7321" y="4644787"/>
            <a:ext cx="1967862" cy="261043"/>
          </a:xfrm>
          <a:prstGeom prst="rect">
            <a:avLst/>
          </a:prstGeom>
        </p:spPr>
      </p:pic>
    </p:spTree>
    <p:extLst>
      <p:ext uri="{BB962C8B-B14F-4D97-AF65-F5344CB8AC3E}">
        <p14:creationId xmlns:p14="http://schemas.microsoft.com/office/powerpoint/2010/main" val="3552929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FA35-066E-FBC3-1E29-63FD40F9D9D7}"/>
              </a:ext>
            </a:extLst>
          </p:cNvPr>
          <p:cNvSpPr>
            <a:spLocks noGrp="1"/>
          </p:cNvSpPr>
          <p:nvPr>
            <p:ph type="title"/>
          </p:nvPr>
        </p:nvSpPr>
        <p:spPr/>
        <p:txBody>
          <a:bodyPr/>
          <a:lstStyle/>
          <a:p>
            <a:r>
              <a:rPr lang="en-US" dirty="0"/>
              <a:t>Activated Output of Output Layer</a:t>
            </a:r>
          </a:p>
        </p:txBody>
      </p:sp>
      <p:pic>
        <p:nvPicPr>
          <p:cNvPr id="5" name="Graphic 4">
            <a:extLst>
              <a:ext uri="{FF2B5EF4-FFF2-40B4-BE49-F238E27FC236}">
                <a16:creationId xmlns:a16="http://schemas.microsoft.com/office/drawing/2014/main" id="{8DCA2F6A-9520-D042-3D21-B7398DA880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700" y="1633764"/>
            <a:ext cx="2418724" cy="296636"/>
          </a:xfrm>
          <a:prstGeom prst="rect">
            <a:avLst/>
          </a:prstGeom>
        </p:spPr>
      </p:pic>
      <p:pic>
        <p:nvPicPr>
          <p:cNvPr id="7" name="Graphic 6">
            <a:extLst>
              <a:ext uri="{FF2B5EF4-FFF2-40B4-BE49-F238E27FC236}">
                <a16:creationId xmlns:a16="http://schemas.microsoft.com/office/drawing/2014/main" id="{349E55BD-2750-C6B0-698D-2551A5FCEF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 y="2393477"/>
            <a:ext cx="3582438" cy="296635"/>
          </a:xfrm>
          <a:prstGeom prst="rect">
            <a:avLst/>
          </a:prstGeom>
        </p:spPr>
      </p:pic>
      <p:pic>
        <p:nvPicPr>
          <p:cNvPr id="9" name="Graphic 8">
            <a:extLst>
              <a:ext uri="{FF2B5EF4-FFF2-40B4-BE49-F238E27FC236}">
                <a16:creationId xmlns:a16="http://schemas.microsoft.com/office/drawing/2014/main" id="{9996D715-60A6-FD0D-A71D-171CD61200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700" y="3021836"/>
            <a:ext cx="2517648" cy="640080"/>
          </a:xfrm>
          <a:prstGeom prst="rect">
            <a:avLst/>
          </a:prstGeom>
        </p:spPr>
      </p:pic>
      <p:pic>
        <p:nvPicPr>
          <p:cNvPr id="12" name="Graphic 11">
            <a:extLst>
              <a:ext uri="{FF2B5EF4-FFF2-40B4-BE49-F238E27FC236}">
                <a16:creationId xmlns:a16="http://schemas.microsoft.com/office/drawing/2014/main" id="{B09A6CCD-2D80-0197-E032-9356390429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6135" y="4119926"/>
            <a:ext cx="1822784" cy="2804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9750AD-362C-17F4-8C1F-273CEC9BD2A8}"/>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Finally, we can work through the final output value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𝑨</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which is produced by passing </a:t>
                </a:r>
                <a14:m>
                  <m:oMath xmlns:m="http://schemas.openxmlformats.org/officeDocument/2006/math">
                    <m:sSub>
                      <m:sSubPr>
                        <m:ctrlPr>
                          <a:rPr lang="en-US" sz="2000" b="1" i="1">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a:solidFill>
                              <a:prstClr val="black">
                                <a:lumMod val="75000"/>
                                <a:lumOff val="25000"/>
                              </a:prstClr>
                            </a:solidFill>
                            <a:latin typeface="Cambria Math" panose="02040503050406030204" pitchFamily="18" charset="0"/>
                            <a:cs typeface="Segoe UI" panose="020B0502040204020203" pitchFamily="34" charset="0"/>
                          </a:rPr>
                          <m:t>𝟐</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through the activation function, which in this case is </a:t>
                </a:r>
                <a:r>
                  <a:rPr lang="en-US" sz="2000" b="1" i="1" dirty="0">
                    <a:solidFill>
                      <a:prstClr val="black">
                        <a:lumMod val="75000"/>
                        <a:lumOff val="25000"/>
                      </a:prstClr>
                    </a:solidFill>
                    <a:latin typeface="Segoe UI" panose="020B0502040204020203" pitchFamily="34" charset="0"/>
                    <a:cs typeface="Segoe UI" panose="020B0502040204020203" pitchFamily="34" charset="0"/>
                  </a:rPr>
                  <a:t>sigmoid()</a:t>
                </a:r>
                <a:r>
                  <a:rPr lang="en-US" sz="2000" b="1" dirty="0">
                    <a:solidFill>
                      <a:prstClr val="black">
                        <a:lumMod val="75000"/>
                        <a:lumOff val="25000"/>
                      </a:prstClr>
                    </a:solidFill>
                    <a:latin typeface="Segoe UI" panose="020B0502040204020203" pitchFamily="34" charset="0"/>
                    <a:cs typeface="Segoe UI" panose="020B0502040204020203" pitchFamily="34" charset="0"/>
                  </a:rPr>
                  <a:t>.  </a:t>
                </a:r>
              </a:p>
            </p:txBody>
          </p:sp>
        </mc:Choice>
        <mc:Fallback xmlns="">
          <p:sp>
            <p:nvSpPr>
              <p:cNvPr id="13" name="TextBox 12">
                <a:extLst>
                  <a:ext uri="{FF2B5EF4-FFF2-40B4-BE49-F238E27FC236}">
                    <a16:creationId xmlns:a16="http://schemas.microsoft.com/office/drawing/2014/main" id="{129750AD-362C-17F4-8C1F-273CEC9BD2A8}"/>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10"/>
                <a:stretch>
                  <a:fillRect l="-1355" t="-1531" r="-2981"/>
                </a:stretch>
              </a:blipFill>
            </p:spPr>
            <p:txBody>
              <a:bodyPr/>
              <a:lstStyle/>
              <a:p>
                <a:r>
                  <a:rPr lang="en-US">
                    <a:noFill/>
                  </a:rPr>
                  <a:t> </a:t>
                </a:r>
              </a:p>
            </p:txBody>
          </p:sp>
        </mc:Fallback>
      </mc:AlternateContent>
    </p:spTree>
    <p:extLst>
      <p:ext uri="{BB962C8B-B14F-4D97-AF65-F5344CB8AC3E}">
        <p14:creationId xmlns:p14="http://schemas.microsoft.com/office/powerpoint/2010/main" val="12346087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FA35-066E-FBC3-1E29-63FD40F9D9D7}"/>
              </a:ext>
            </a:extLst>
          </p:cNvPr>
          <p:cNvSpPr>
            <a:spLocks noGrp="1"/>
          </p:cNvSpPr>
          <p:nvPr>
            <p:ph type="title"/>
          </p:nvPr>
        </p:nvSpPr>
        <p:spPr/>
        <p:txBody>
          <a:bodyPr/>
          <a:lstStyle/>
          <a:p>
            <a:r>
              <a:rPr lang="en-US" dirty="0"/>
              <a:t>Summary of Layer Calculations </a:t>
            </a:r>
          </a:p>
        </p:txBody>
      </p:sp>
      <p:sp>
        <p:nvSpPr>
          <p:cNvPr id="13" name="TextBox 12">
            <a:extLst>
              <a:ext uri="{FF2B5EF4-FFF2-40B4-BE49-F238E27FC236}">
                <a16:creationId xmlns:a16="http://schemas.microsoft.com/office/drawing/2014/main" id="{129750AD-362C-17F4-8C1F-273CEC9BD2A8}"/>
              </a:ext>
            </a:extLst>
          </p:cNvPr>
          <p:cNvSpPr txBox="1"/>
          <p:nvPr/>
        </p:nvSpPr>
        <p:spPr>
          <a:xfrm>
            <a:off x="5860715" y="1633055"/>
            <a:ext cx="5256463"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summary, we calculate the raw and activated outputs of each layer as shown to the right.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can use the Python function below to execute these in NumPy. </a:t>
            </a:r>
          </a:p>
        </p:txBody>
      </p:sp>
      <p:pic>
        <p:nvPicPr>
          <p:cNvPr id="3" name="Content Placeholder 4">
            <a:extLst>
              <a:ext uri="{FF2B5EF4-FFF2-40B4-BE49-F238E27FC236}">
                <a16:creationId xmlns:a16="http://schemas.microsoft.com/office/drawing/2014/main" id="{D08B0544-12BE-8DA4-35E1-FC61CF4E1995}"/>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450" y="1618633"/>
            <a:ext cx="3084825" cy="237294"/>
          </a:xfrm>
        </p:spPr>
      </p:pic>
      <p:pic>
        <p:nvPicPr>
          <p:cNvPr id="4" name="Content Placeholder 4">
            <a:extLst>
              <a:ext uri="{FF2B5EF4-FFF2-40B4-BE49-F238E27FC236}">
                <a16:creationId xmlns:a16="http://schemas.microsoft.com/office/drawing/2014/main" id="{7153E5F7-216A-E24B-491F-E303E618CD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5450" y="2312390"/>
            <a:ext cx="2164062" cy="296135"/>
          </a:xfrm>
          <a:prstGeom prst="rect">
            <a:avLst/>
          </a:prstGeom>
        </p:spPr>
      </p:pic>
      <p:pic>
        <p:nvPicPr>
          <p:cNvPr id="6" name="Graphic 5">
            <a:extLst>
              <a:ext uri="{FF2B5EF4-FFF2-40B4-BE49-F238E27FC236}">
                <a16:creationId xmlns:a16="http://schemas.microsoft.com/office/drawing/2014/main" id="{556A67F4-96FA-7B04-5DF8-8135AB34A9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450" y="3002039"/>
            <a:ext cx="3493960" cy="282121"/>
          </a:xfrm>
          <a:prstGeom prst="rect">
            <a:avLst/>
          </a:prstGeom>
        </p:spPr>
      </p:pic>
      <p:pic>
        <p:nvPicPr>
          <p:cNvPr id="8" name="Graphic 7">
            <a:extLst>
              <a:ext uri="{FF2B5EF4-FFF2-40B4-BE49-F238E27FC236}">
                <a16:creationId xmlns:a16="http://schemas.microsoft.com/office/drawing/2014/main" id="{B6E9A5B2-6485-95C7-2023-A4ACE28F84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5450" y="3677674"/>
            <a:ext cx="2418724" cy="296636"/>
          </a:xfrm>
          <a:prstGeom prst="rect">
            <a:avLst/>
          </a:prstGeom>
        </p:spPr>
      </p:pic>
      <p:sp>
        <p:nvSpPr>
          <p:cNvPr id="15" name="TextBox 14">
            <a:extLst>
              <a:ext uri="{FF2B5EF4-FFF2-40B4-BE49-F238E27FC236}">
                <a16:creationId xmlns:a16="http://schemas.microsoft.com/office/drawing/2014/main" id="{4601A2E4-5573-23EF-0030-62ABBA33B1BC}"/>
              </a:ext>
            </a:extLst>
          </p:cNvPr>
          <p:cNvSpPr txBox="1"/>
          <p:nvPr/>
        </p:nvSpPr>
        <p:spPr>
          <a:xfrm>
            <a:off x="5860716" y="3836531"/>
            <a:ext cx="5374105" cy="2585323"/>
          </a:xfrm>
          <a:prstGeom prst="rect">
            <a:avLst/>
          </a:prstGeom>
          <a:noFill/>
        </p:spPr>
        <p:txBody>
          <a:bodyPr wrap="square">
            <a:spAutoFit/>
          </a:bodyPr>
          <a:lstStyle/>
          <a:p>
            <a:pPr algn="l"/>
            <a:r>
              <a:rPr lang="en-US" b="0" i="0" u="none" strike="noStrike" dirty="0" err="1">
                <a:solidFill>
                  <a:srgbClr val="000000"/>
                </a:solidFill>
                <a:effectLst/>
                <a:latin typeface="Consolas" panose="020B0609020204030204" pitchFamily="49" charset="0"/>
                <a:cs typeface="Consolas" panose="020B0609020204030204" pitchFamily="49" charset="0"/>
              </a:rPr>
              <a:t>relu</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a:solidFill>
                  <a:srgbClr val="0000FF"/>
                </a:solidFill>
                <a:effectLst/>
                <a:latin typeface="Consolas" panose="020B0609020204030204" pitchFamily="49" charset="0"/>
                <a:cs typeface="Consolas" panose="020B0609020204030204" pitchFamily="49" charset="0"/>
              </a:rPr>
              <a:t>lambda</a:t>
            </a:r>
            <a:r>
              <a:rPr lang="en-US" b="0" i="0" u="none" strike="noStrike" dirty="0">
                <a:solidFill>
                  <a:srgbClr val="000000"/>
                </a:solidFill>
                <a:effectLst/>
                <a:latin typeface="Consolas" panose="020B0609020204030204" pitchFamily="49" charset="0"/>
                <a:cs typeface="Consolas" panose="020B0609020204030204" pitchFamily="49" charset="0"/>
              </a:rPr>
              <a:t> x: </a:t>
            </a:r>
            <a:r>
              <a:rPr lang="en-US" b="0" i="0" u="none" strike="noStrike" dirty="0" err="1">
                <a:solidFill>
                  <a:srgbClr val="000000"/>
                </a:solidFill>
                <a:effectLst/>
                <a:latin typeface="Consolas" panose="020B0609020204030204" pitchFamily="49" charset="0"/>
                <a:cs typeface="Consolas" panose="020B0609020204030204" pitchFamily="49" charset="0"/>
              </a:rPr>
              <a:t>np.maximum</a:t>
            </a:r>
            <a:r>
              <a:rPr lang="en-US" b="0" i="0" u="none" strike="noStrike" dirty="0">
                <a:solidFill>
                  <a:srgbClr val="000000"/>
                </a:solidFill>
                <a:effectLst/>
                <a:latin typeface="Consolas" panose="020B0609020204030204" pitchFamily="49" charset="0"/>
                <a:cs typeface="Consolas" panose="020B0609020204030204" pitchFamily="49" charset="0"/>
              </a:rPr>
              <a:t>(x, </a:t>
            </a:r>
            <a:r>
              <a:rPr lang="en-US" b="0" i="0" u="none" strike="noStrike" dirty="0">
                <a:solidFill>
                  <a:srgbClr val="09885A"/>
                </a:solidFill>
                <a:effectLst/>
                <a:latin typeface="Consolas" panose="020B0609020204030204" pitchFamily="49" charset="0"/>
                <a:cs typeface="Consolas" panose="020B0609020204030204" pitchFamily="49" charset="0"/>
              </a:rPr>
              <a:t>0</a:t>
            </a:r>
            <a:r>
              <a:rPr lang="en-US" b="0" i="0" u="none" strike="noStrike" dirty="0">
                <a:solidFill>
                  <a:srgbClr val="000000"/>
                </a:solidFill>
                <a:effectLst/>
                <a:latin typeface="Consolas" panose="020B0609020204030204" pitchFamily="49" charset="0"/>
                <a:cs typeface="Consolas" panose="020B0609020204030204" pitchFamily="49" charset="0"/>
              </a:rPr>
              <a:t>)</a:t>
            </a:r>
          </a:p>
          <a:p>
            <a:pPr algn="l"/>
            <a:r>
              <a:rPr lang="en-US" b="0" i="0" u="none" strike="noStrike" dirty="0">
                <a:solidFill>
                  <a:srgbClr val="000000"/>
                </a:solidFill>
                <a:effectLst/>
                <a:latin typeface="Consolas" panose="020B0609020204030204" pitchFamily="49" charset="0"/>
                <a:cs typeface="Consolas" panose="020B0609020204030204" pitchFamily="49" charset="0"/>
              </a:rPr>
              <a:t>logistic = </a:t>
            </a:r>
            <a:r>
              <a:rPr lang="en-US" b="0" i="0" u="none" strike="noStrike" dirty="0">
                <a:solidFill>
                  <a:srgbClr val="0000FF"/>
                </a:solidFill>
                <a:effectLst/>
                <a:latin typeface="Consolas" panose="020B0609020204030204" pitchFamily="49" charset="0"/>
                <a:cs typeface="Consolas" panose="020B0609020204030204" pitchFamily="49" charset="0"/>
              </a:rPr>
              <a:t>lambda</a:t>
            </a:r>
            <a:r>
              <a:rPr lang="en-US" b="0" i="0" u="none" strike="noStrike" dirty="0">
                <a:solidFill>
                  <a:srgbClr val="000000"/>
                </a:solidFill>
                <a:effectLst/>
                <a:latin typeface="Consolas" panose="020B0609020204030204" pitchFamily="49" charset="0"/>
                <a:cs typeface="Consolas" panose="020B0609020204030204" pitchFamily="49" charset="0"/>
              </a:rPr>
              <a:t> x: </a:t>
            </a:r>
            <a:r>
              <a:rPr lang="en-US" b="0" i="0" u="none" strike="noStrike" dirty="0">
                <a:solidFill>
                  <a:srgbClr val="09885A"/>
                </a:solidFill>
                <a:effectLst/>
                <a:latin typeface="Consolas" panose="020B0609020204030204" pitchFamily="49" charset="0"/>
                <a:cs typeface="Consolas" panose="020B0609020204030204" pitchFamily="49" charset="0"/>
              </a:rPr>
              <a:t>1</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a:solidFill>
                  <a:srgbClr val="09885A"/>
                </a:solidFill>
                <a:effectLst/>
                <a:latin typeface="Consolas" panose="020B0609020204030204" pitchFamily="49" charset="0"/>
                <a:cs typeface="Consolas" panose="020B0609020204030204" pitchFamily="49" charset="0"/>
              </a:rPr>
              <a:t>1</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err="1">
                <a:solidFill>
                  <a:srgbClr val="000000"/>
                </a:solidFill>
                <a:effectLst/>
                <a:latin typeface="Consolas" panose="020B0609020204030204" pitchFamily="49" charset="0"/>
                <a:cs typeface="Consolas" panose="020B0609020204030204" pitchFamily="49" charset="0"/>
              </a:rPr>
              <a:t>np.exp</a:t>
            </a:r>
            <a:r>
              <a:rPr lang="en-US" b="0" i="0" u="none" strike="noStrike" dirty="0">
                <a:solidFill>
                  <a:srgbClr val="000000"/>
                </a:solidFill>
                <a:effectLst/>
                <a:latin typeface="Consolas" panose="020B0609020204030204" pitchFamily="49" charset="0"/>
                <a:cs typeface="Consolas" panose="020B0609020204030204" pitchFamily="49" charset="0"/>
              </a:rPr>
              <a:t>(-x))</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FF"/>
                </a:solidFill>
                <a:effectLst/>
                <a:latin typeface="Consolas" panose="020B0609020204030204" pitchFamily="49" charset="0"/>
                <a:cs typeface="Consolas" panose="020B0609020204030204" pitchFamily="49" charset="0"/>
              </a:rPr>
              <a:t>def</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err="1">
                <a:solidFill>
                  <a:srgbClr val="795E26"/>
                </a:solidFill>
                <a:effectLst/>
                <a:latin typeface="Consolas" panose="020B0609020204030204" pitchFamily="49" charset="0"/>
                <a:cs typeface="Consolas" panose="020B0609020204030204" pitchFamily="49" charset="0"/>
              </a:rPr>
              <a:t>forward_prop</a:t>
            </a:r>
            <a:r>
              <a:rPr lang="en-US" b="0" i="0" u="none" strike="noStrike" dirty="0">
                <a:solidFill>
                  <a:srgbClr val="000000"/>
                </a:solidFill>
                <a:effectLst/>
                <a:latin typeface="Consolas" panose="020B0609020204030204" pitchFamily="49" charset="0"/>
                <a:cs typeface="Consolas" panose="020B0609020204030204" pitchFamily="49" charset="0"/>
              </a:rPr>
              <a:t>(</a:t>
            </a:r>
            <a:r>
              <a:rPr lang="en-US" b="0" i="0" u="none" strike="noStrike" dirty="0">
                <a:solidFill>
                  <a:srgbClr val="001080"/>
                </a:solidFill>
                <a:effectLst/>
                <a:latin typeface="Consolas" panose="020B0609020204030204" pitchFamily="49" charset="0"/>
                <a:cs typeface="Consolas" panose="020B0609020204030204" pitchFamily="49" charset="0"/>
              </a:rPr>
              <a:t>X</a:t>
            </a:r>
            <a:r>
              <a:rPr lang="en-US" b="0" i="0" u="none" strike="noStrike" dirty="0">
                <a:solidFill>
                  <a:srgbClr val="000000"/>
                </a:solidFill>
                <a:effectLst/>
                <a:latin typeface="Consolas" panose="020B0609020204030204" pitchFamily="49" charset="0"/>
                <a:cs typeface="Consolas" panose="020B0609020204030204" pitchFamily="49" charset="0"/>
              </a:rPr>
              <a:t>):</a:t>
            </a:r>
          </a:p>
          <a:p>
            <a:pPr lvl="1"/>
            <a:r>
              <a:rPr lang="en-US" b="0" i="0" u="none" strike="noStrike" dirty="0">
                <a:solidFill>
                  <a:srgbClr val="000000"/>
                </a:solidFill>
                <a:effectLst/>
                <a:latin typeface="Consolas" panose="020B0609020204030204" pitchFamily="49" charset="0"/>
                <a:cs typeface="Consolas" panose="020B0609020204030204" pitchFamily="49" charset="0"/>
              </a:rPr>
              <a:t>Z1 = </a:t>
            </a:r>
            <a:r>
              <a:rPr lang="en-US" b="0" i="0" u="none" strike="noStrike" dirty="0" err="1">
                <a:solidFill>
                  <a:srgbClr val="000000"/>
                </a:solidFill>
                <a:effectLst/>
                <a:latin typeface="Consolas" panose="020B0609020204030204" pitchFamily="49" charset="0"/>
                <a:cs typeface="Consolas" panose="020B0609020204030204" pitchFamily="49" charset="0"/>
              </a:rPr>
              <a:t>w_hidden</a:t>
            </a:r>
            <a:r>
              <a:rPr lang="en-US" b="0" i="0" u="none" strike="noStrike" dirty="0">
                <a:solidFill>
                  <a:srgbClr val="000000"/>
                </a:solidFill>
                <a:effectLst/>
                <a:latin typeface="Consolas" panose="020B0609020204030204" pitchFamily="49" charset="0"/>
                <a:cs typeface="Consolas" panose="020B0609020204030204" pitchFamily="49" charset="0"/>
              </a:rPr>
              <a:t> @ X + </a:t>
            </a:r>
            <a:r>
              <a:rPr lang="en-US" b="0" i="0" u="none" strike="noStrike" dirty="0" err="1">
                <a:solidFill>
                  <a:srgbClr val="000000"/>
                </a:solidFill>
                <a:effectLst/>
                <a:latin typeface="Consolas" panose="020B0609020204030204" pitchFamily="49" charset="0"/>
                <a:cs typeface="Consolas" panose="020B0609020204030204" pitchFamily="49" charset="0"/>
              </a:rPr>
              <a:t>b_hidden</a:t>
            </a:r>
            <a:endParaRPr lang="en-US" b="0" i="0" u="none" strike="noStrike" dirty="0">
              <a:solidFill>
                <a:srgbClr val="000000"/>
              </a:solidFill>
              <a:effectLst/>
              <a:latin typeface="Consolas" panose="020B0609020204030204" pitchFamily="49" charset="0"/>
              <a:cs typeface="Consolas" panose="020B0609020204030204" pitchFamily="49" charset="0"/>
            </a:endParaRPr>
          </a:p>
          <a:p>
            <a:pPr lvl="1"/>
            <a:r>
              <a:rPr lang="en-US" b="0" i="0" u="none" strike="noStrike" dirty="0">
                <a:solidFill>
                  <a:srgbClr val="000000"/>
                </a:solidFill>
                <a:effectLst/>
                <a:latin typeface="Consolas" panose="020B0609020204030204" pitchFamily="49" charset="0"/>
                <a:cs typeface="Consolas" panose="020B0609020204030204" pitchFamily="49" charset="0"/>
              </a:rPr>
              <a:t>A1 = </a:t>
            </a:r>
            <a:r>
              <a:rPr lang="en-US" b="0" i="0" u="none" strike="noStrike" dirty="0" err="1">
                <a:solidFill>
                  <a:srgbClr val="000000"/>
                </a:solidFill>
                <a:effectLst/>
                <a:latin typeface="Consolas" panose="020B0609020204030204" pitchFamily="49" charset="0"/>
                <a:cs typeface="Consolas" panose="020B0609020204030204" pitchFamily="49" charset="0"/>
              </a:rPr>
              <a:t>relu</a:t>
            </a:r>
            <a:r>
              <a:rPr lang="en-US" b="0" i="0" u="none" strike="noStrike" dirty="0">
                <a:solidFill>
                  <a:srgbClr val="000000"/>
                </a:solidFill>
                <a:effectLst/>
                <a:latin typeface="Consolas" panose="020B0609020204030204" pitchFamily="49" charset="0"/>
                <a:cs typeface="Consolas" panose="020B0609020204030204" pitchFamily="49" charset="0"/>
              </a:rPr>
              <a:t>(Z1)</a:t>
            </a:r>
          </a:p>
          <a:p>
            <a:pPr lvl="1"/>
            <a:r>
              <a:rPr lang="en-US" b="0" i="0" u="none" strike="noStrike" dirty="0">
                <a:solidFill>
                  <a:srgbClr val="000000"/>
                </a:solidFill>
                <a:effectLst/>
                <a:latin typeface="Consolas" panose="020B0609020204030204" pitchFamily="49" charset="0"/>
                <a:cs typeface="Consolas" panose="020B0609020204030204" pitchFamily="49" charset="0"/>
              </a:rPr>
              <a:t>Z2 = </a:t>
            </a:r>
            <a:r>
              <a:rPr lang="en-US" b="0" i="0" u="none" strike="noStrike" dirty="0" err="1">
                <a:solidFill>
                  <a:srgbClr val="000000"/>
                </a:solidFill>
                <a:effectLst/>
                <a:latin typeface="Consolas" panose="020B0609020204030204" pitchFamily="49" charset="0"/>
                <a:cs typeface="Consolas" panose="020B0609020204030204" pitchFamily="49" charset="0"/>
              </a:rPr>
              <a:t>w_output</a:t>
            </a:r>
            <a:r>
              <a:rPr lang="en-US" b="0" i="0" u="none" strike="noStrike" dirty="0">
                <a:solidFill>
                  <a:srgbClr val="000000"/>
                </a:solidFill>
                <a:effectLst/>
                <a:latin typeface="Consolas" panose="020B0609020204030204" pitchFamily="49" charset="0"/>
                <a:cs typeface="Consolas" panose="020B0609020204030204" pitchFamily="49" charset="0"/>
              </a:rPr>
              <a:t> @ A1 + </a:t>
            </a:r>
            <a:r>
              <a:rPr lang="en-US" b="0" i="0" u="none" strike="noStrike" dirty="0" err="1">
                <a:solidFill>
                  <a:srgbClr val="000000"/>
                </a:solidFill>
                <a:effectLst/>
                <a:latin typeface="Consolas" panose="020B0609020204030204" pitchFamily="49" charset="0"/>
                <a:cs typeface="Consolas" panose="020B0609020204030204" pitchFamily="49" charset="0"/>
              </a:rPr>
              <a:t>b_output</a:t>
            </a:r>
            <a:endParaRPr lang="en-US" dirty="0">
              <a:solidFill>
                <a:srgbClr val="000000"/>
              </a:solidFill>
              <a:latin typeface="Consolas" panose="020B0609020204030204" pitchFamily="49" charset="0"/>
              <a:cs typeface="Consolas" panose="020B0609020204030204" pitchFamily="49" charset="0"/>
            </a:endParaRPr>
          </a:p>
          <a:p>
            <a:pPr lvl="1"/>
            <a:r>
              <a:rPr lang="en-US" b="0" i="0" u="none" strike="noStrike" dirty="0">
                <a:solidFill>
                  <a:srgbClr val="000000"/>
                </a:solidFill>
                <a:effectLst/>
                <a:latin typeface="Consolas" panose="020B0609020204030204" pitchFamily="49" charset="0"/>
                <a:cs typeface="Consolas" panose="020B0609020204030204" pitchFamily="49" charset="0"/>
              </a:rPr>
              <a:t>A2 = logistic(Z2)</a:t>
            </a:r>
            <a:endParaRPr lang="en-US" dirty="0">
              <a:solidFill>
                <a:srgbClr val="000000"/>
              </a:solidFill>
              <a:latin typeface="Consolas" panose="020B0609020204030204" pitchFamily="49" charset="0"/>
              <a:cs typeface="Consolas" panose="020B0609020204030204" pitchFamily="49" charset="0"/>
            </a:endParaRPr>
          </a:p>
          <a:p>
            <a:pPr algn="l"/>
            <a:r>
              <a:rPr lang="en-US" b="0" i="0" u="none" strike="noStrike" dirty="0">
                <a:solidFill>
                  <a:srgbClr val="AF00DB"/>
                </a:solidFill>
                <a:effectLst/>
                <a:latin typeface="Consolas" panose="020B0609020204030204" pitchFamily="49" charset="0"/>
                <a:cs typeface="Consolas" panose="020B0609020204030204" pitchFamily="49" charset="0"/>
              </a:rPr>
              <a:t>    return</a:t>
            </a:r>
            <a:r>
              <a:rPr lang="en-US" b="0" i="0" u="none" strike="noStrike" dirty="0">
                <a:solidFill>
                  <a:srgbClr val="000000"/>
                </a:solidFill>
                <a:effectLst/>
                <a:latin typeface="Consolas" panose="020B0609020204030204" pitchFamily="49" charset="0"/>
                <a:cs typeface="Consolas" panose="020B0609020204030204" pitchFamily="49" charset="0"/>
              </a:rPr>
              <a:t> Z1, A1, Z2, A2</a:t>
            </a:r>
          </a:p>
        </p:txBody>
      </p:sp>
    </p:spTree>
    <p:extLst>
      <p:ext uri="{BB962C8B-B14F-4D97-AF65-F5344CB8AC3E}">
        <p14:creationId xmlns:p14="http://schemas.microsoft.com/office/powerpoint/2010/main" val="3704019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1AACB-F4D8-7BEB-C380-D03A1CC9795D}"/>
              </a:ext>
            </a:extLst>
          </p:cNvPr>
          <p:cNvSpPr>
            <a:spLocks noGrp="1"/>
          </p:cNvSpPr>
          <p:nvPr>
            <p:ph type="title"/>
          </p:nvPr>
        </p:nvSpPr>
        <p:spPr/>
        <p:txBody>
          <a:bodyPr>
            <a:normAutofit fontScale="90000"/>
          </a:bodyPr>
          <a:lstStyle/>
          <a:p>
            <a:r>
              <a:rPr lang="en-US" dirty="0"/>
              <a:t>Walkthrough: Forward Propagation in NumPy</a:t>
            </a:r>
          </a:p>
        </p:txBody>
      </p:sp>
      <p:sp>
        <p:nvSpPr>
          <p:cNvPr id="5" name="TextBox 4">
            <a:extLst>
              <a:ext uri="{FF2B5EF4-FFF2-40B4-BE49-F238E27FC236}">
                <a16:creationId xmlns:a16="http://schemas.microsoft.com/office/drawing/2014/main" id="{DB261B87-3B1E-6547-8F47-9437AB866167}"/>
              </a:ext>
            </a:extLst>
          </p:cNvPr>
          <p:cNvSpPr txBox="1"/>
          <p:nvPr/>
        </p:nvSpPr>
        <p:spPr>
          <a:xfrm>
            <a:off x="521207" y="1577852"/>
            <a:ext cx="6096000" cy="4832092"/>
          </a:xfrm>
          <a:prstGeom prst="rect">
            <a:avLst/>
          </a:prstGeom>
          <a:noFill/>
        </p:spPr>
        <p:txBody>
          <a:bodyPr wrap="square">
            <a:spAutoFit/>
          </a:bodyPr>
          <a:lstStyle/>
          <a:p>
            <a:pPr algn="l"/>
            <a:r>
              <a:rPr lang="en-US" sz="1400" b="0" i="0" u="none" strike="noStrike" dirty="0">
                <a:solidFill>
                  <a:srgbClr val="AF00DB"/>
                </a:solidFill>
                <a:effectLst/>
                <a:latin typeface="Consolas" panose="020B0609020204030204" pitchFamily="49" charset="0"/>
                <a:cs typeface="Consolas" panose="020B0609020204030204" pitchFamily="49" charset="0"/>
              </a:rPr>
              <a:t>import</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err="1">
                <a:solidFill>
                  <a:srgbClr val="000000"/>
                </a:solidFill>
                <a:effectLst/>
                <a:latin typeface="Consolas" panose="020B0609020204030204" pitchFamily="49" charset="0"/>
                <a:cs typeface="Consolas" panose="020B0609020204030204" pitchFamily="49" charset="0"/>
              </a:rPr>
              <a:t>numpy</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AF00DB"/>
                </a:solidFill>
                <a:effectLst/>
                <a:latin typeface="Consolas" panose="020B0609020204030204" pitchFamily="49" charset="0"/>
                <a:cs typeface="Consolas" panose="020B0609020204030204" pitchFamily="49" charset="0"/>
              </a:rPr>
              <a:t>as</a:t>
            </a:r>
            <a:r>
              <a:rPr lang="en-US" sz="1400" b="0" i="0" u="none" strike="noStrike" dirty="0">
                <a:solidFill>
                  <a:srgbClr val="000000"/>
                </a:solidFill>
                <a:effectLst/>
                <a:latin typeface="Consolas" panose="020B0609020204030204" pitchFamily="49" charset="0"/>
                <a:cs typeface="Consolas" panose="020B0609020204030204" pitchFamily="49" charset="0"/>
              </a:rPr>
              <a:t> np</a:t>
            </a:r>
          </a:p>
          <a:p>
            <a:pPr algn="l"/>
            <a:r>
              <a:rPr lang="en-US" sz="1400" b="0" i="0" u="none" strike="noStrike" dirty="0">
                <a:solidFill>
                  <a:srgbClr val="AF00DB"/>
                </a:solidFill>
                <a:effectLst/>
                <a:latin typeface="Consolas" panose="020B0609020204030204" pitchFamily="49" charset="0"/>
                <a:cs typeface="Consolas" panose="020B0609020204030204" pitchFamily="49" charset="0"/>
              </a:rPr>
              <a:t>import</a:t>
            </a:r>
            <a:r>
              <a:rPr lang="en-US" sz="1400" b="0" i="0" u="none" strike="noStrike" dirty="0">
                <a:solidFill>
                  <a:srgbClr val="000000"/>
                </a:solidFill>
                <a:effectLst/>
                <a:latin typeface="Consolas" panose="020B0609020204030204" pitchFamily="49" charset="0"/>
                <a:cs typeface="Consolas" panose="020B0609020204030204" pitchFamily="49" charset="0"/>
              </a:rPr>
              <a:t> pandas </a:t>
            </a:r>
            <a:r>
              <a:rPr lang="en-US" sz="1400" b="0" i="0" u="none" strike="noStrike" dirty="0">
                <a:solidFill>
                  <a:srgbClr val="AF00DB"/>
                </a:solidFill>
                <a:effectLst/>
                <a:latin typeface="Consolas" panose="020B0609020204030204" pitchFamily="49" charset="0"/>
                <a:cs typeface="Consolas" panose="020B0609020204030204" pitchFamily="49" charset="0"/>
              </a:rPr>
              <a:t>as</a:t>
            </a:r>
            <a:r>
              <a:rPr lang="en-US" sz="1400" b="0" i="0" u="none" strike="noStrike" dirty="0">
                <a:solidFill>
                  <a:srgbClr val="000000"/>
                </a:solidFill>
                <a:effectLst/>
                <a:latin typeface="Consolas" panose="020B0609020204030204" pitchFamily="49" charset="0"/>
                <a:cs typeface="Consolas" panose="020B0609020204030204" pitchFamily="49" charset="0"/>
              </a:rPr>
              <a:t> pd</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err="1">
                <a:solidFill>
                  <a:srgbClr val="000000"/>
                </a:solidFill>
                <a:effectLst/>
                <a:latin typeface="Consolas" panose="020B0609020204030204" pitchFamily="49" charset="0"/>
                <a:cs typeface="Consolas" panose="020B0609020204030204" pitchFamily="49" charset="0"/>
              </a:rPr>
              <a:t>all_data</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pd.read_csv</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"https://</a:t>
            </a:r>
            <a:r>
              <a:rPr lang="en-US" sz="1400" b="0" i="0" u="none" strike="noStrike" dirty="0" err="1">
                <a:solidFill>
                  <a:srgbClr val="A31515"/>
                </a:solidFill>
                <a:effectLst/>
                <a:latin typeface="Consolas" panose="020B0609020204030204" pitchFamily="49" charset="0"/>
                <a:cs typeface="Consolas" panose="020B0609020204030204" pitchFamily="49" charset="0"/>
              </a:rPr>
              <a:t>tinyurl.com</a:t>
            </a:r>
            <a:r>
              <a:rPr lang="en-US" sz="1400" b="0" i="0" u="none" strike="noStrike" dirty="0">
                <a:solidFill>
                  <a:srgbClr val="A31515"/>
                </a:solidFill>
                <a:effectLst/>
                <a:latin typeface="Consolas" panose="020B0609020204030204" pitchFamily="49" charset="0"/>
                <a:cs typeface="Consolas" panose="020B0609020204030204" pitchFamily="49" charset="0"/>
              </a:rPr>
              <a:t>/y2qmhfsr"</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Extract the input columns, scale down by 255</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X = (</a:t>
            </a:r>
            <a:r>
              <a:rPr lang="en-US" sz="1400" b="0" i="0" u="none" strike="noStrike" dirty="0" err="1">
                <a:solidFill>
                  <a:srgbClr val="000000"/>
                </a:solidFill>
                <a:effectLst/>
                <a:latin typeface="Consolas" panose="020B0609020204030204" pitchFamily="49" charset="0"/>
                <a:cs typeface="Consolas" panose="020B0609020204030204" pitchFamily="49" charset="0"/>
              </a:rPr>
              <a:t>all_data.iloc</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0</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].values / </a:t>
            </a:r>
            <a:r>
              <a:rPr lang="en-US" sz="1400" b="0" i="0" u="none" strike="noStrike" dirty="0">
                <a:solidFill>
                  <a:srgbClr val="09885A"/>
                </a:solidFill>
                <a:effectLst/>
                <a:latin typeface="Consolas" panose="020B0609020204030204" pitchFamily="49" charset="0"/>
                <a:cs typeface="Consolas" panose="020B0609020204030204" pitchFamily="49" charset="0"/>
              </a:rPr>
              <a:t>255.0</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Y = </a:t>
            </a:r>
            <a:r>
              <a:rPr lang="en-US" sz="1400" b="0" i="0" u="none" strike="noStrike" dirty="0" err="1">
                <a:solidFill>
                  <a:srgbClr val="000000"/>
                </a:solidFill>
                <a:effectLst/>
                <a:latin typeface="Consolas" panose="020B0609020204030204" pitchFamily="49" charset="0"/>
                <a:cs typeface="Consolas" panose="020B0609020204030204" pitchFamily="49" charset="0"/>
              </a:rPr>
              <a:t>all_data.iloc</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].values</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Build neural network with weights and biases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8000"/>
                </a:solidFill>
                <a:effectLst/>
                <a:latin typeface="Consolas" panose="020B0609020204030204" pitchFamily="49" charset="0"/>
                <a:cs typeface="Consolas" panose="020B0609020204030204" pitchFamily="49" charset="0"/>
              </a:rPr>
              <a:t># with random initialization</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w_hidden</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np.random.rand</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w_output</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np.random.rand</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err="1">
                <a:solidFill>
                  <a:srgbClr val="000000"/>
                </a:solidFill>
                <a:effectLst/>
                <a:latin typeface="Consolas" panose="020B0609020204030204" pitchFamily="49" charset="0"/>
                <a:cs typeface="Consolas" panose="020B0609020204030204" pitchFamily="49" charset="0"/>
              </a:rPr>
              <a:t>b_hidden</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np.random.rand</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b_output</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np.random.rand</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Activation functions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relu</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a:solidFill>
                  <a:srgbClr val="0000FF"/>
                </a:solidFill>
                <a:effectLst/>
                <a:latin typeface="Consolas" panose="020B0609020204030204" pitchFamily="49" charset="0"/>
                <a:cs typeface="Consolas" panose="020B0609020204030204" pitchFamily="49" charset="0"/>
              </a:rPr>
              <a:t>lambda</a:t>
            </a:r>
            <a:r>
              <a:rPr lang="en-US" sz="1400" b="0" i="0" u="none" strike="noStrike" dirty="0">
                <a:solidFill>
                  <a:srgbClr val="000000"/>
                </a:solidFill>
                <a:effectLst/>
                <a:latin typeface="Consolas" panose="020B0609020204030204" pitchFamily="49" charset="0"/>
                <a:cs typeface="Consolas" panose="020B0609020204030204" pitchFamily="49" charset="0"/>
              </a:rPr>
              <a:t> x: </a:t>
            </a:r>
            <a:r>
              <a:rPr lang="en-US" sz="1400" b="0" i="0" u="none" strike="noStrike" dirty="0" err="1">
                <a:solidFill>
                  <a:srgbClr val="000000"/>
                </a:solidFill>
                <a:effectLst/>
                <a:latin typeface="Consolas" panose="020B0609020204030204" pitchFamily="49" charset="0"/>
                <a:cs typeface="Consolas" panose="020B0609020204030204" pitchFamily="49" charset="0"/>
              </a:rPr>
              <a:t>np.maximum</a:t>
            </a:r>
            <a:r>
              <a:rPr lang="en-US" sz="1400" b="0" i="0" u="none" strike="noStrike" dirty="0">
                <a:solidFill>
                  <a:srgbClr val="000000"/>
                </a:solidFill>
                <a:effectLst/>
                <a:latin typeface="Consolas" panose="020B0609020204030204" pitchFamily="49" charset="0"/>
                <a:cs typeface="Consolas" panose="020B0609020204030204" pitchFamily="49" charset="0"/>
              </a:rPr>
              <a:t>(x, </a:t>
            </a:r>
            <a:r>
              <a:rPr lang="en-US" sz="1400" b="0" i="0" u="none" strike="noStrike" dirty="0">
                <a:solidFill>
                  <a:srgbClr val="09885A"/>
                </a:solidFill>
                <a:effectLst/>
                <a:latin typeface="Consolas" panose="020B0609020204030204" pitchFamily="49" charset="0"/>
                <a:cs typeface="Consolas" panose="020B0609020204030204" pitchFamily="49" charset="0"/>
              </a:rPr>
              <a:t>0</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logistic = </a:t>
            </a:r>
            <a:r>
              <a:rPr lang="en-US" sz="1400" b="0" i="0" u="none" strike="noStrike" dirty="0">
                <a:solidFill>
                  <a:srgbClr val="0000FF"/>
                </a:solidFill>
                <a:effectLst/>
                <a:latin typeface="Consolas" panose="020B0609020204030204" pitchFamily="49" charset="0"/>
                <a:cs typeface="Consolas" panose="020B0609020204030204" pitchFamily="49" charset="0"/>
              </a:rPr>
              <a:t>lambda</a:t>
            </a:r>
            <a:r>
              <a:rPr lang="en-US" sz="1400" b="0" i="0" u="none" strike="noStrike" dirty="0">
                <a:solidFill>
                  <a:srgbClr val="000000"/>
                </a:solidFill>
                <a:effectLst/>
                <a:latin typeface="Consolas" panose="020B0609020204030204" pitchFamily="49" charset="0"/>
                <a:cs typeface="Consolas" panose="020B0609020204030204" pitchFamily="49" charset="0"/>
              </a:rPr>
              <a:t> x: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np.exp</a:t>
            </a:r>
            <a:r>
              <a:rPr lang="en-US" sz="1400" b="0" i="0" u="none" strike="noStrike" dirty="0">
                <a:solidFill>
                  <a:srgbClr val="000000"/>
                </a:solidFill>
                <a:effectLst/>
                <a:latin typeface="Consolas" panose="020B0609020204030204" pitchFamily="49" charset="0"/>
                <a:cs typeface="Consolas" panose="020B0609020204030204" pitchFamily="49" charset="0"/>
              </a:rPr>
              <a:t>(-x))</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endParaRPr lang="en-US" sz="1400" b="0" i="0" u="none" strike="noStrike" dirty="0">
              <a:solidFill>
                <a:srgbClr val="000000"/>
              </a:solidFill>
              <a:effectLst/>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E39E14C3-FADF-8F86-1B67-48201D75D051}"/>
              </a:ext>
            </a:extLst>
          </p:cNvPr>
          <p:cNvSpPr txBox="1"/>
          <p:nvPr/>
        </p:nvSpPr>
        <p:spPr>
          <a:xfrm>
            <a:off x="6096000" y="1577852"/>
            <a:ext cx="6096000" cy="3539430"/>
          </a:xfrm>
          <a:prstGeom prst="rect">
            <a:avLst/>
          </a:prstGeom>
          <a:noFill/>
        </p:spPr>
        <p:txBody>
          <a:bodyPr wrap="square">
            <a:spAutoFit/>
          </a:bodyPr>
          <a:lstStyle/>
          <a:p>
            <a:pPr algn="l"/>
            <a:r>
              <a:rPr lang="en-US" sz="1400" b="0" i="0" u="none" strike="noStrike" dirty="0">
                <a:solidFill>
                  <a:srgbClr val="008000"/>
                </a:solidFill>
                <a:effectLst/>
                <a:latin typeface="Consolas" panose="020B0609020204030204" pitchFamily="49" charset="0"/>
                <a:cs typeface="Consolas" panose="020B0609020204030204" pitchFamily="49" charset="0"/>
              </a:rPr>
              <a:t># Runs inputs through the neural network to get predicted outputs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FF"/>
                </a:solidFill>
                <a:effectLst/>
                <a:latin typeface="Consolas" panose="020B0609020204030204" pitchFamily="49" charset="0"/>
                <a:cs typeface="Consolas" panose="020B0609020204030204" pitchFamily="49" charset="0"/>
              </a:rPr>
              <a:t>def</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err="1">
                <a:solidFill>
                  <a:srgbClr val="795E26"/>
                </a:solidFill>
                <a:effectLst/>
                <a:latin typeface="Consolas" panose="020B0609020204030204" pitchFamily="49" charset="0"/>
                <a:cs typeface="Consolas" panose="020B0609020204030204" pitchFamily="49" charset="0"/>
              </a:rPr>
              <a:t>forward_prop</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01080"/>
                </a:solidFill>
                <a:effectLst/>
                <a:latin typeface="Consolas" panose="020B0609020204030204" pitchFamily="49" charset="0"/>
                <a:cs typeface="Consolas" panose="020B0609020204030204" pitchFamily="49" charset="0"/>
              </a:rPr>
              <a:t>X</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Z1 = </a:t>
            </a:r>
            <a:r>
              <a:rPr lang="en-US" sz="1400" b="0" i="0" u="none" strike="noStrike" dirty="0" err="1">
                <a:solidFill>
                  <a:srgbClr val="000000"/>
                </a:solidFill>
                <a:effectLst/>
                <a:latin typeface="Consolas" panose="020B0609020204030204" pitchFamily="49" charset="0"/>
                <a:cs typeface="Consolas" panose="020B0609020204030204" pitchFamily="49" charset="0"/>
              </a:rPr>
              <a:t>w_hidden</a:t>
            </a:r>
            <a:r>
              <a:rPr lang="en-US" sz="1400" b="0" i="0" u="none" strike="noStrike" dirty="0">
                <a:solidFill>
                  <a:srgbClr val="000000"/>
                </a:solidFill>
                <a:effectLst/>
                <a:latin typeface="Consolas" panose="020B0609020204030204" pitchFamily="49" charset="0"/>
                <a:cs typeface="Consolas" panose="020B0609020204030204" pitchFamily="49" charset="0"/>
              </a:rPr>
              <a:t> @ X + </a:t>
            </a:r>
            <a:r>
              <a:rPr lang="en-US" sz="1400" b="0" i="0" u="none" strike="noStrike" dirty="0" err="1">
                <a:solidFill>
                  <a:srgbClr val="000000"/>
                </a:solidFill>
                <a:effectLst/>
                <a:latin typeface="Consolas" panose="020B0609020204030204" pitchFamily="49" charset="0"/>
                <a:cs typeface="Consolas" panose="020B0609020204030204" pitchFamily="49" charset="0"/>
              </a:rPr>
              <a:t>b_hidden</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A1 = </a:t>
            </a:r>
            <a:r>
              <a:rPr lang="en-US" sz="1400" b="0" i="0" u="none" strike="noStrike" dirty="0" err="1">
                <a:solidFill>
                  <a:srgbClr val="000000"/>
                </a:solidFill>
                <a:effectLst/>
                <a:latin typeface="Consolas" panose="020B0609020204030204" pitchFamily="49" charset="0"/>
                <a:cs typeface="Consolas" panose="020B0609020204030204" pitchFamily="49" charset="0"/>
              </a:rPr>
              <a:t>relu</a:t>
            </a:r>
            <a:r>
              <a:rPr lang="en-US" sz="1400" b="0" i="0" u="none" strike="noStrike" dirty="0">
                <a:solidFill>
                  <a:srgbClr val="000000"/>
                </a:solidFill>
                <a:effectLst/>
                <a:latin typeface="Consolas" panose="020B0609020204030204" pitchFamily="49" charset="0"/>
                <a:cs typeface="Consolas" panose="020B0609020204030204" pitchFamily="49" charset="0"/>
              </a:rPr>
              <a:t>(Z1)</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Z2 = </a:t>
            </a:r>
            <a:r>
              <a:rPr lang="en-US" sz="1400" b="0" i="0" u="none" strike="noStrike" dirty="0" err="1">
                <a:solidFill>
                  <a:srgbClr val="000000"/>
                </a:solidFill>
                <a:effectLst/>
                <a:latin typeface="Consolas" panose="020B0609020204030204" pitchFamily="49" charset="0"/>
                <a:cs typeface="Consolas" panose="020B0609020204030204" pitchFamily="49" charset="0"/>
              </a:rPr>
              <a:t>w_output</a:t>
            </a:r>
            <a:r>
              <a:rPr lang="en-US" sz="1400" b="0" i="0" u="none" strike="noStrike" dirty="0">
                <a:solidFill>
                  <a:srgbClr val="000000"/>
                </a:solidFill>
                <a:effectLst/>
                <a:latin typeface="Consolas" panose="020B0609020204030204" pitchFamily="49" charset="0"/>
                <a:cs typeface="Consolas" panose="020B0609020204030204" pitchFamily="49" charset="0"/>
              </a:rPr>
              <a:t> @ A1 + </a:t>
            </a:r>
            <a:r>
              <a:rPr lang="en-US" sz="1400" b="0" i="0" u="none" strike="noStrike" dirty="0" err="1">
                <a:solidFill>
                  <a:srgbClr val="000000"/>
                </a:solidFill>
                <a:effectLst/>
                <a:latin typeface="Consolas" panose="020B0609020204030204" pitchFamily="49" charset="0"/>
                <a:cs typeface="Consolas" panose="020B0609020204030204" pitchFamily="49" charset="0"/>
              </a:rPr>
              <a:t>b_output</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A2 = logistic(Z2)</a:t>
            </a:r>
          </a:p>
          <a:p>
            <a:pPr lvl="1"/>
            <a:r>
              <a:rPr lang="en-US" sz="1400" b="0" i="0" u="none" strike="noStrike" dirty="0">
                <a:solidFill>
                  <a:srgbClr val="AF00DB"/>
                </a:solidFill>
                <a:effectLst/>
                <a:latin typeface="Consolas" panose="020B0609020204030204" pitchFamily="49" charset="0"/>
                <a:cs typeface="Consolas" panose="020B0609020204030204" pitchFamily="49" charset="0"/>
              </a:rPr>
              <a:t>return</a:t>
            </a:r>
            <a:r>
              <a:rPr lang="en-US" sz="1400" b="0" i="0" u="none" strike="noStrike" dirty="0">
                <a:solidFill>
                  <a:srgbClr val="000000"/>
                </a:solidFill>
                <a:effectLst/>
                <a:latin typeface="Consolas" panose="020B0609020204030204" pitchFamily="49" charset="0"/>
                <a:cs typeface="Consolas" panose="020B0609020204030204" pitchFamily="49" charset="0"/>
              </a:rPr>
              <a:t> Z1, A1, Z2, A2</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Calculate accuracy</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test_predictions</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forward_prop</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err="1">
                <a:solidFill>
                  <a:srgbClr val="000000"/>
                </a:solidFill>
                <a:effectLst/>
                <a:latin typeface="Consolas" panose="020B0609020204030204" pitchFamily="49" charset="0"/>
                <a:cs typeface="Consolas" panose="020B0609020204030204" pitchFamily="49" charset="0"/>
              </a:rPr>
              <a:t>X.transpose</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 </a:t>
            </a:r>
          </a:p>
          <a:p>
            <a:pPr algn="l"/>
            <a:endParaRPr lang="en-US" sz="1400" dirty="0">
              <a:solidFill>
                <a:srgbClr val="000000"/>
              </a:solidFill>
              <a:latin typeface="Consolas" panose="020B0609020204030204" pitchFamily="49" charset="0"/>
              <a:cs typeface="Consolas" panose="020B0609020204030204" pitchFamily="49" charset="0"/>
            </a:endParaRP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test_comparisons</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np.equal</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err="1">
                <a:solidFill>
                  <a:srgbClr val="000000"/>
                </a:solidFill>
                <a:effectLst/>
                <a:latin typeface="Consolas" panose="020B0609020204030204" pitchFamily="49" charset="0"/>
                <a:cs typeface="Consolas" panose="020B0609020204030204" pitchFamily="49" charset="0"/>
              </a:rPr>
              <a:t>test_predictions</a:t>
            </a:r>
            <a:r>
              <a:rPr lang="en-US" sz="1400" b="0" i="0" u="none" strike="noStrike" dirty="0">
                <a:solidFill>
                  <a:srgbClr val="000000"/>
                </a:solidFill>
                <a:effectLst/>
                <a:latin typeface="Consolas" panose="020B0609020204030204" pitchFamily="49" charset="0"/>
                <a:cs typeface="Consolas" panose="020B0609020204030204" pitchFamily="49" charset="0"/>
              </a:rPr>
              <a:t> &gt;= </a:t>
            </a:r>
            <a:r>
              <a:rPr lang="en-US" sz="1400" b="0" i="0" u="none" strike="noStrike" dirty="0">
                <a:solidFill>
                  <a:srgbClr val="09885A"/>
                </a:solidFill>
                <a:effectLst/>
                <a:latin typeface="Consolas" panose="020B0609020204030204" pitchFamily="49" charset="0"/>
                <a:cs typeface="Consolas" panose="020B0609020204030204" pitchFamily="49" charset="0"/>
              </a:rPr>
              <a:t>.5</a:t>
            </a:r>
            <a:r>
              <a:rPr lang="en-US" sz="1400" b="0" i="0" u="none" strike="noStrike" dirty="0">
                <a:solidFill>
                  <a:srgbClr val="000000"/>
                </a:solidFill>
                <a:effectLst/>
                <a:latin typeface="Consolas" panose="020B0609020204030204" pitchFamily="49" charset="0"/>
                <a:cs typeface="Consolas" panose="020B0609020204030204" pitchFamily="49" charset="0"/>
              </a:rPr>
              <a:t>).flatten().</a:t>
            </a:r>
            <a:r>
              <a:rPr lang="en-US" sz="1400" b="0" i="0" u="none" strike="noStrike" dirty="0" err="1">
                <a:solidFill>
                  <a:srgbClr val="000000"/>
                </a:solidFill>
                <a:effectLst/>
                <a:latin typeface="Consolas" panose="020B0609020204030204" pitchFamily="49" charset="0"/>
                <a:cs typeface="Consolas" panose="020B0609020204030204" pitchFamily="49" charset="0"/>
              </a:rPr>
              <a:t>astype</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267F99"/>
                </a:solidFill>
                <a:effectLst/>
                <a:latin typeface="Consolas" panose="020B0609020204030204" pitchFamily="49" charset="0"/>
                <a:cs typeface="Consolas" panose="020B0609020204030204" pitchFamily="49" charset="0"/>
              </a:rPr>
              <a:t>int</a:t>
            </a:r>
            <a:r>
              <a:rPr lang="en-US" sz="1400" b="0" i="0" u="none" strike="noStrike" dirty="0">
                <a:solidFill>
                  <a:srgbClr val="000000"/>
                </a:solidFill>
                <a:effectLst/>
                <a:latin typeface="Consolas" panose="020B0609020204030204" pitchFamily="49" charset="0"/>
                <a:cs typeface="Consolas" panose="020B0609020204030204" pitchFamily="49" charset="0"/>
              </a:rPr>
              <a:t>), Y)</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accuracy = </a:t>
            </a:r>
            <a:r>
              <a:rPr lang="en-US" sz="1400" b="0" i="0" u="none" strike="noStrike" dirty="0">
                <a:solidFill>
                  <a:srgbClr val="795E26"/>
                </a:solidFill>
                <a:effectLst/>
                <a:latin typeface="Consolas" panose="020B0609020204030204" pitchFamily="49" charset="0"/>
                <a:cs typeface="Consolas" panose="020B0609020204030204" pitchFamily="49" charset="0"/>
              </a:rPr>
              <a:t>sum</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err="1">
                <a:solidFill>
                  <a:srgbClr val="000000"/>
                </a:solidFill>
                <a:effectLst/>
                <a:latin typeface="Consolas" panose="020B0609020204030204" pitchFamily="49" charset="0"/>
                <a:cs typeface="Consolas" panose="020B0609020204030204" pitchFamily="49" charset="0"/>
              </a:rPr>
              <a:t>test_comparisons.astype</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267F99"/>
                </a:solidFill>
                <a:effectLst/>
                <a:latin typeface="Consolas" panose="020B0609020204030204" pitchFamily="49" charset="0"/>
                <a:cs typeface="Consolas" panose="020B0609020204030204" pitchFamily="49" charset="0"/>
              </a:rPr>
              <a:t>int</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X.shape</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0</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"ACCURACY: "</a:t>
            </a:r>
            <a:r>
              <a:rPr lang="en-US" sz="1400" b="0" i="0" u="none" strike="noStrike" dirty="0">
                <a:solidFill>
                  <a:srgbClr val="000000"/>
                </a:solidFill>
                <a:effectLst/>
                <a:latin typeface="Consolas" panose="020B0609020204030204" pitchFamily="49" charset="0"/>
                <a:cs typeface="Consolas" panose="020B0609020204030204" pitchFamily="49" charset="0"/>
              </a:rPr>
              <a:t>, accuracy)</a:t>
            </a:r>
          </a:p>
        </p:txBody>
      </p:sp>
    </p:spTree>
    <p:extLst>
      <p:ext uri="{BB962C8B-B14F-4D97-AF65-F5344CB8AC3E}">
        <p14:creationId xmlns:p14="http://schemas.microsoft.com/office/powerpoint/2010/main" val="3447459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EXERCISE 2</a:t>
            </a:r>
          </a:p>
        </p:txBody>
      </p:sp>
    </p:spTree>
    <p:extLst>
      <p:ext uri="{BB962C8B-B14F-4D97-AF65-F5344CB8AC3E}">
        <p14:creationId xmlns:p14="http://schemas.microsoft.com/office/powerpoint/2010/main" val="359116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b="1" dirty="0"/>
              <a:t>Neural networks have usefulness in certain domains, but it is important to discern </a:t>
            </a:r>
            <a:r>
              <a:rPr lang="en-US" b="1" dirty="0">
                <a:solidFill>
                  <a:schemeClr val="tx1"/>
                </a:solidFill>
              </a:rPr>
              <a:t>theoretical versus practical </a:t>
            </a:r>
            <a:r>
              <a:rPr lang="en-US" b="1"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b="1" dirty="0"/>
              <a:t>Neural networks are </a:t>
            </a:r>
            <a:r>
              <a:rPr lang="en-US" b="1" i="1" dirty="0"/>
              <a:t>loosely </a:t>
            </a:r>
            <a:r>
              <a:rPr lang="en-US" b="1" dirty="0"/>
              <a:t>inspired by biological brains but are by no means a replication of them, so keep that in mind when managing expectations. </a:t>
            </a:r>
            <a:endParaRPr lang="en-US" b="1"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2781837" y="1764404"/>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Tree>
    <p:extLst>
      <p:ext uri="{BB962C8B-B14F-4D97-AF65-F5344CB8AC3E}">
        <p14:creationId xmlns:p14="http://schemas.microsoft.com/office/powerpoint/2010/main" val="344364995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15364</TotalTime>
  <Words>8762</Words>
  <Application>Microsoft Macintosh PowerPoint</Application>
  <PresentationFormat>Widescreen</PresentationFormat>
  <Paragraphs>674</Paragraphs>
  <Slides>79</Slides>
  <Notes>44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Arial</vt:lpstr>
      <vt:lpstr>Calibri</vt:lpstr>
      <vt:lpstr>Cambria Math</vt:lpstr>
      <vt:lpstr>Consolas</vt:lpstr>
      <vt:lpstr>Courier New</vt:lpstr>
      <vt:lpstr>Noto serif</vt:lpstr>
      <vt:lpstr>Segoe UI</vt:lpstr>
      <vt:lpstr>Segoe UI Light</vt:lpstr>
      <vt:lpstr>Tahoma</vt:lpstr>
      <vt:lpstr>WelcomeDoc</vt:lpstr>
      <vt:lpstr>Deep Learning for Beginners</vt:lpstr>
      <vt:lpstr>What to Expect</vt:lpstr>
      <vt:lpstr>Section I Overview and Terminology</vt:lpstr>
      <vt:lpstr>What Are Neural Networks?</vt:lpstr>
      <vt:lpstr>Why Learn About Neural Networks?</vt:lpstr>
      <vt:lpstr>The Neural Network Renaissance</vt:lpstr>
      <vt:lpstr>The Neural Network Renaissance</vt:lpstr>
      <vt:lpstr>Neural Networks - Theoretical versus Practical Applications</vt:lpstr>
      <vt:lpstr>Deep Learning vs Neural Networks vs Machine Learning vs AI</vt:lpstr>
      <vt:lpstr>Deep Learning vs Neural Networks vs Machine Learning vs AI</vt:lpstr>
      <vt:lpstr>Artificial Intelligence Examples</vt:lpstr>
      <vt:lpstr>“AI” – Attracts Conflated Definitions</vt:lpstr>
      <vt:lpstr>Deep Learning vs Neural Networks vs Machine Learning vs AI</vt:lpstr>
      <vt:lpstr>Machine Learning Examples</vt:lpstr>
      <vt:lpstr>Deep Learning vs Neural Networks vs Machine Learning vs AI</vt:lpstr>
      <vt:lpstr>Deep Learning vs Neural Networks vs Machine Learning vs AI</vt:lpstr>
      <vt:lpstr>Regression versus Classification</vt:lpstr>
      <vt:lpstr>When to Use Neural Networks/Deep Learning?</vt:lpstr>
      <vt:lpstr>Can Neural Networks/Deep Learning be Overkill? </vt:lpstr>
      <vt:lpstr>Section II Anatomy of a Neural Network</vt:lpstr>
      <vt:lpstr>PowerPoint Presentation</vt:lpstr>
      <vt:lpstr>A Simple Neural Network</vt:lpstr>
      <vt:lpstr>Anatomy of a Neural Network</vt:lpstr>
      <vt:lpstr>Anatomy of a Neural Network</vt:lpstr>
      <vt:lpstr>Anatomy of a Neural Network</vt:lpstr>
      <vt:lpstr>Anatomy of a Neural Network</vt:lpstr>
      <vt:lpstr>Anatomy of a Neural Network</vt:lpstr>
      <vt:lpstr>Anatomy of a Neural Network</vt:lpstr>
      <vt:lpstr>PowerPoint Presentation</vt:lpstr>
      <vt:lpstr>Choosing Number of Layers/Nodes</vt:lpstr>
      <vt:lpstr>Weights and Biases</vt:lpstr>
      <vt:lpstr>Activation Functions</vt:lpstr>
      <vt:lpstr>Common Activation Functions</vt:lpstr>
      <vt:lpstr>Common Activation Functions</vt:lpstr>
      <vt:lpstr>Activation Functions - ReLU</vt:lpstr>
      <vt:lpstr>Activation Functions - Sigmoid</vt:lpstr>
      <vt:lpstr>Activation Functions - Softmax</vt:lpstr>
      <vt:lpstr>Training a Neural Network</vt:lpstr>
      <vt:lpstr>Build a Neural Network in Tensorflow</vt:lpstr>
      <vt:lpstr>Training and Testing Data</vt:lpstr>
      <vt:lpstr>Train/Test Splits in Tensorflow</vt:lpstr>
      <vt:lpstr>EXERCISE 1</vt:lpstr>
      <vt:lpstr>Section III Forward Propagation</vt:lpstr>
      <vt:lpstr>What is Forward Propagation</vt:lpstr>
      <vt:lpstr>Linear Algebra Basics</vt:lpstr>
      <vt:lpstr>Expressing the Weights and Biases</vt:lpstr>
      <vt:lpstr>Expressing the Weights and Biases</vt:lpstr>
      <vt:lpstr>Expressing the Weights and Biases</vt:lpstr>
      <vt:lpstr>Expressing the Weights and Biases</vt:lpstr>
      <vt:lpstr>Weights and Biases</vt:lpstr>
      <vt:lpstr>Weights and Biases</vt:lpstr>
      <vt:lpstr>Weights and Biases</vt:lpstr>
      <vt:lpstr>Weights and Biases</vt:lpstr>
      <vt:lpstr>The Input Data </vt:lpstr>
      <vt:lpstr>The Input Data </vt:lpstr>
      <vt:lpstr>The Input Data </vt:lpstr>
      <vt:lpstr>Raw Output of Hidden Layer</vt:lpstr>
      <vt:lpstr>Raw Output of Hidden Layer</vt:lpstr>
      <vt:lpstr>Raw Output of Hidden Layer</vt:lpstr>
      <vt:lpstr>Raw Output of Hidden Layer</vt:lpstr>
      <vt:lpstr>Raw Output of Hidden Layer</vt:lpstr>
      <vt:lpstr>Raw Output of Hidden Layer</vt:lpstr>
      <vt:lpstr>Raw Output of Hidden Layer</vt:lpstr>
      <vt:lpstr>Raw Output of Hidden Layer</vt:lpstr>
      <vt:lpstr>Activated Output of Hidden Layer</vt:lpstr>
      <vt:lpstr>Activated Output of Hidden Layer</vt:lpstr>
      <vt:lpstr>Activated Output of Hidden Layer</vt:lpstr>
      <vt:lpstr>Activated Output of Hidden Layer</vt:lpstr>
      <vt:lpstr>Activated Output of Hidden Layer</vt:lpstr>
      <vt:lpstr>Activated Output of Hidden Layer</vt:lpstr>
      <vt:lpstr>Raw Output of Output Layer</vt:lpstr>
      <vt:lpstr>Raw Output of Output Layer</vt:lpstr>
      <vt:lpstr>Raw Output of Output Layer</vt:lpstr>
      <vt:lpstr>Raw Output of Output Layer</vt:lpstr>
      <vt:lpstr>Raw Output of Output Layer</vt:lpstr>
      <vt:lpstr>Activated Output of Output Layer</vt:lpstr>
      <vt:lpstr>Summary of Layer Calculations </vt:lpstr>
      <vt:lpstr>Walkthrough: Forward Propagation in NumPy</vt:lpstr>
      <vt:lpstr>EXERCISE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290</cp:revision>
  <dcterms:created xsi:type="dcterms:W3CDTF">2019-03-03T21:22:54Z</dcterms:created>
  <dcterms:modified xsi:type="dcterms:W3CDTF">2022-12-06T19:07:38Z</dcterms:modified>
  <cp:version/>
</cp:coreProperties>
</file>